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1" r:id="rId6"/>
    <p:sldId id="262" r:id="rId7"/>
    <p:sldId id="263" r:id="rId8"/>
    <p:sldId id="267" r:id="rId9"/>
    <p:sldId id="266" r:id="rId10"/>
    <p:sldId id="268"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731E37-37F2-4ACA-9219-A5DC8D3C6FE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FDD046C0-96E1-4C0B-977F-5B84F9993A99}">
      <dgm:prSet phldrT="[Текст]"/>
      <dgm:spPr/>
      <dgm:t>
        <a:bodyPr/>
        <a:lstStyle/>
        <a:p>
          <a:r>
            <a:rPr lang="kk-KZ" dirty="0"/>
            <a:t> </a:t>
          </a:r>
          <a:endParaRPr lang="ru-RU" dirty="0"/>
        </a:p>
      </dgm:t>
    </dgm:pt>
    <dgm:pt modelId="{F7EFC299-70A4-4415-86C5-2B9DB922E829}" type="parTrans" cxnId="{375AC763-CB99-4EDC-B977-E74117D8F679}">
      <dgm:prSet/>
      <dgm:spPr/>
      <dgm:t>
        <a:bodyPr/>
        <a:lstStyle/>
        <a:p>
          <a:endParaRPr lang="ru-RU"/>
        </a:p>
      </dgm:t>
    </dgm:pt>
    <dgm:pt modelId="{722F2E21-65BB-44D6-9E4C-ECECAF372B1E}" type="sibTrans" cxnId="{375AC763-CB99-4EDC-B977-E74117D8F679}">
      <dgm:prSet/>
      <dgm:spPr/>
      <dgm:t>
        <a:bodyPr/>
        <a:lstStyle/>
        <a:p>
          <a:endParaRPr lang="ru-RU"/>
        </a:p>
      </dgm:t>
    </dgm:pt>
    <dgm:pt modelId="{88889D16-5022-47CA-B3B3-D7612EBFE430}">
      <dgm:prSet phldrT="[Текст]" custT="1"/>
      <dgm:spPr/>
      <dgm:t>
        <a:bodyPr/>
        <a:lstStyle/>
        <a:p>
          <a:r>
            <a:rPr lang="ru-RU" sz="1100" b="1" dirty="0" err="1">
              <a:latin typeface="Times New Roman" pitchFamily="18" charset="0"/>
              <a:cs typeface="Times New Roman" pitchFamily="18" charset="0"/>
            </a:rPr>
            <a:t>«</a:t>
          </a:r>
          <a:r>
            <a:rPr lang="ru-RU" sz="1400" b="1" dirty="0" err="1">
              <a:latin typeface="Times New Roman" pitchFamily="18" charset="0"/>
              <a:cs typeface="Times New Roman" pitchFamily="18" charset="0"/>
            </a:rPr>
            <a:t>Бәсекелестік және тауар</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нарықтарындағы монополистік</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қызметті шектеу</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туралы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Заңның </a:t>
          </a:r>
          <a:r>
            <a:rPr lang="ru-RU" sz="1400" b="1" dirty="0">
              <a:latin typeface="Times New Roman" pitchFamily="18" charset="0"/>
              <a:cs typeface="Times New Roman" pitchFamily="18" charset="0"/>
            </a:rPr>
            <a:t>7-бабын </a:t>
          </a:r>
          <a:r>
            <a:rPr lang="ru-RU" sz="1400" b="1" dirty="0" err="1">
              <a:latin typeface="Times New Roman" pitchFamily="18" charset="0"/>
              <a:cs typeface="Times New Roman" pitchFamily="18" charset="0"/>
            </a:rPr>
            <a:t>бұзу белгілері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анықталған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ФАС-тың назарын</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Ресей</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темір</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жолдары</a:t>
          </a:r>
          <a:r>
            <a:rPr lang="ru-RU" sz="1400" b="1" dirty="0">
              <a:latin typeface="Times New Roman" pitchFamily="18" charset="0"/>
              <a:cs typeface="Times New Roman" pitchFamily="18" charset="0"/>
            </a:rPr>
            <a:t> мен </a:t>
          </a:r>
          <a:r>
            <a:rPr lang="ru-RU" sz="1400" b="1" dirty="0" err="1">
              <a:latin typeface="Times New Roman" pitchFamily="18" charset="0"/>
              <a:cs typeface="Times New Roman" pitchFamily="18" charset="0"/>
            </a:rPr>
            <a:t>Ресейдің </a:t>
          </a:r>
          <a:r>
            <a:rPr lang="ru-RU" sz="1400" b="1" dirty="0">
              <a:latin typeface="Times New Roman" pitchFamily="18" charset="0"/>
              <a:cs typeface="Times New Roman" pitchFamily="18" charset="0"/>
            </a:rPr>
            <a:t>Приморск </a:t>
          </a:r>
          <a:r>
            <a:rPr lang="ru-RU" sz="1400" b="1" dirty="0" err="1">
              <a:latin typeface="Times New Roman" pitchFamily="18" charset="0"/>
              <a:cs typeface="Times New Roman" pitchFamily="18" charset="0"/>
            </a:rPr>
            <a:t>аймағындағы Ресей</a:t>
          </a:r>
          <a:r>
            <a:rPr lang="ru-RU" sz="1400" b="1" dirty="0">
              <a:latin typeface="Times New Roman" pitchFamily="18" charset="0"/>
              <a:cs typeface="Times New Roman" pitchFamily="18" charset="0"/>
            </a:rPr>
            <a:t> мен </a:t>
          </a:r>
          <a:r>
            <a:rPr lang="ru-RU" sz="1400" b="1" dirty="0" err="1">
              <a:latin typeface="Times New Roman" pitchFamily="18" charset="0"/>
              <a:cs typeface="Times New Roman" pitchFamily="18" charset="0"/>
            </a:rPr>
            <a:t>Қытай арасындағы шекаралық теміржол</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өткелін басқаратын Ресейдегі</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жалғыз жеке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теміржол</a:t>
          </a:r>
          <a:r>
            <a:rPr lang="ru-RU" sz="1400" b="1" dirty="0">
              <a:latin typeface="Times New Roman" pitchFamily="18" charset="0"/>
              <a:cs typeface="Times New Roman" pitchFamily="18" charset="0"/>
            </a:rPr>
            <a:t> - «Золотое звено» </a:t>
          </a:r>
          <a:r>
            <a:rPr lang="ru-RU" sz="1400" b="1" dirty="0" err="1">
              <a:latin typeface="Times New Roman" pitchFamily="18" charset="0"/>
              <a:cs typeface="Times New Roman" pitchFamily="18" charset="0"/>
            </a:rPr>
            <a:t>ААҚ-ның қарым-қатынасына аударды</a:t>
          </a:r>
          <a:r>
            <a:rPr lang="ru-RU" sz="1400" b="1" dirty="0">
              <a:latin typeface="Times New Roman" pitchFamily="18" charset="0"/>
              <a:cs typeface="Times New Roman" pitchFamily="18" charset="0"/>
            </a:rPr>
            <a:t>. «Золотое звено» </a:t>
          </a:r>
          <a:r>
            <a:rPr lang="ru-RU" sz="1400" b="1" dirty="0" err="1">
              <a:latin typeface="Times New Roman" pitchFamily="18" charset="0"/>
              <a:cs typeface="Times New Roman" pitchFamily="18" charset="0"/>
            </a:rPr>
            <a:t>айтуынша</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Жаппай</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сатып</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алу</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және банкроттық рәсімдері ұйымдастыру арқылы жеке</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компанияны</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өз бақылауына алу</a:t>
          </a:r>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әрекеттері жүргізілген</a:t>
          </a:r>
          <a:r>
            <a:rPr lang="ru-RU" sz="1400" b="1" dirty="0">
              <a:latin typeface="Times New Roman" pitchFamily="18" charset="0"/>
              <a:cs typeface="Times New Roman" pitchFamily="18" charset="0"/>
            </a:rPr>
            <a:t>».</a:t>
          </a:r>
          <a:endParaRPr lang="ru-RU" sz="1100" b="1" dirty="0">
            <a:latin typeface="Times New Roman" pitchFamily="18" charset="0"/>
            <a:cs typeface="Times New Roman" pitchFamily="18" charset="0"/>
          </a:endParaRPr>
        </a:p>
      </dgm:t>
    </dgm:pt>
    <dgm:pt modelId="{314A8056-297C-4033-9F7D-EEBFBAD251D6}" type="parTrans" cxnId="{D96B4811-97B6-4BB7-8A6F-F8E7350118A1}">
      <dgm:prSet/>
      <dgm:spPr/>
      <dgm:t>
        <a:bodyPr/>
        <a:lstStyle/>
        <a:p>
          <a:endParaRPr lang="ru-RU"/>
        </a:p>
      </dgm:t>
    </dgm:pt>
    <dgm:pt modelId="{2AFBADD8-A1E3-437C-BC55-BA52B51128BE}" type="sibTrans" cxnId="{D96B4811-97B6-4BB7-8A6F-F8E7350118A1}">
      <dgm:prSet/>
      <dgm:spPr/>
      <dgm:t>
        <a:bodyPr/>
        <a:lstStyle/>
        <a:p>
          <a:endParaRPr lang="ru-RU"/>
        </a:p>
      </dgm:t>
    </dgm:pt>
    <dgm:pt modelId="{BEFEF12B-F47D-4C25-A9B1-2AC8750164AE}">
      <dgm:prSet phldrT="[Текст]"/>
      <dgm:spPr/>
      <dgm:t>
        <a:bodyPr/>
        <a:lstStyle/>
        <a:p>
          <a:r>
            <a:rPr lang="kk-KZ" dirty="0"/>
            <a:t> </a:t>
          </a:r>
          <a:endParaRPr lang="ru-RU" dirty="0"/>
        </a:p>
      </dgm:t>
    </dgm:pt>
    <dgm:pt modelId="{3560C7F1-D42D-4766-BA3C-471A06C7045C}" type="parTrans" cxnId="{0252171A-5CB6-46AE-9F57-FABE468A0E42}">
      <dgm:prSet/>
      <dgm:spPr/>
      <dgm:t>
        <a:bodyPr/>
        <a:lstStyle/>
        <a:p>
          <a:endParaRPr lang="ru-RU"/>
        </a:p>
      </dgm:t>
    </dgm:pt>
    <dgm:pt modelId="{5B2A4E3D-D7D5-436E-B60D-CE119001F24B}" type="sibTrans" cxnId="{0252171A-5CB6-46AE-9F57-FABE468A0E42}">
      <dgm:prSet/>
      <dgm:spPr/>
      <dgm:t>
        <a:bodyPr/>
        <a:lstStyle/>
        <a:p>
          <a:endParaRPr lang="ru-RU"/>
        </a:p>
      </dgm:t>
    </dgm:pt>
    <dgm:pt modelId="{CEB76AEC-8F12-4245-A2FD-648C18C86E3B}">
      <dgm:prSet phldrT="[Текст]" custT="1"/>
      <dgm:spPr/>
      <dgm:t>
        <a:bodyPr/>
        <a:lstStyle/>
        <a:p>
          <a:r>
            <a:rPr lang="ru-RU" sz="1400" b="1" i="0" dirty="0">
              <a:latin typeface="Times New Roman" pitchFamily="18" charset="0"/>
              <a:cs typeface="Times New Roman" pitchFamily="18" charset="0"/>
            </a:rPr>
            <a:t>«РЖД» </a:t>
          </a:r>
          <a:r>
            <a:rPr lang="ru-RU" sz="1400" b="1" i="0" dirty="0" err="1">
              <a:latin typeface="Times New Roman" pitchFamily="18" charset="0"/>
              <a:cs typeface="Times New Roman" pitchFamily="18" charset="0"/>
            </a:rPr>
            <a:t>және </a:t>
          </a:r>
          <a:r>
            <a:rPr lang="ru-RU" sz="1400" b="1" i="0" dirty="0">
              <a:latin typeface="Times New Roman" pitchFamily="18" charset="0"/>
              <a:cs typeface="Times New Roman" pitchFamily="18" charset="0"/>
            </a:rPr>
            <a:t>«Страховое общество»</a:t>
          </a:r>
          <a:r>
            <a:rPr lang="ru-RU" sz="1400" b="1" i="0" dirty="0" err="1">
              <a:latin typeface="Times New Roman" pitchFamily="18" charset="0"/>
              <a:cs typeface="Times New Roman" pitchFamily="18" charset="0"/>
            </a:rPr>
            <a:t>тарапынан</a:t>
          </a:r>
          <a:r>
            <a:rPr lang="ru-RU" sz="1400" b="1" i="0" dirty="0">
              <a:latin typeface="Times New Roman" pitchFamily="18" charset="0"/>
              <a:cs typeface="Times New Roman" pitchFamily="18" charset="0"/>
            </a:rPr>
            <a:t> </a:t>
          </a:r>
          <a:r>
            <a:rPr lang="kk-KZ" sz="1400" b="1" dirty="0">
              <a:latin typeface="Times New Roman" pitchFamily="18" charset="0"/>
              <a:cs typeface="Times New Roman" pitchFamily="18" charset="0"/>
            </a:rPr>
            <a:t>«Қаржылық қызметтер нарығындағы бәсекелестікті қорғау туралы» федералды заңының 6-бабын, жолаушыларды ерікті сақтандыру нарығында шектеулі бәсекелестікке әкелетін келісілген әрекеттер тұрғысынан бұзған деп таныды.Бұл істі монополияға қарсы орган, «ЖАСО-Полис» сақтандыру ұйымының өтініші бойынша қозғады.</a:t>
          </a:r>
          <a:endParaRPr lang="ru-RU" sz="1400" b="1" dirty="0">
            <a:latin typeface="Times New Roman" pitchFamily="18" charset="0"/>
            <a:cs typeface="Times New Roman" pitchFamily="18" charset="0"/>
          </a:endParaRPr>
        </a:p>
      </dgm:t>
    </dgm:pt>
    <dgm:pt modelId="{EBFE067F-CDF7-4F67-8196-5A6BCEEBEE77}" type="parTrans" cxnId="{66F0C803-2D7B-443E-8394-D6FEBECDEC29}">
      <dgm:prSet/>
      <dgm:spPr/>
      <dgm:t>
        <a:bodyPr/>
        <a:lstStyle/>
        <a:p>
          <a:endParaRPr lang="ru-RU"/>
        </a:p>
      </dgm:t>
    </dgm:pt>
    <dgm:pt modelId="{C52181AD-952C-4574-B7EF-2AE3BA554284}" type="sibTrans" cxnId="{66F0C803-2D7B-443E-8394-D6FEBECDEC29}">
      <dgm:prSet/>
      <dgm:spPr/>
      <dgm:t>
        <a:bodyPr/>
        <a:lstStyle/>
        <a:p>
          <a:endParaRPr lang="ru-RU"/>
        </a:p>
      </dgm:t>
    </dgm:pt>
    <dgm:pt modelId="{248D918C-288A-4AB8-800A-EEBCB4736C40}">
      <dgm:prSet phldrT="[Текст]"/>
      <dgm:spPr/>
      <dgm:t>
        <a:bodyPr/>
        <a:lstStyle/>
        <a:p>
          <a:r>
            <a:rPr lang="kk-KZ" dirty="0"/>
            <a:t> </a:t>
          </a:r>
          <a:endParaRPr lang="ru-RU" dirty="0"/>
        </a:p>
      </dgm:t>
    </dgm:pt>
    <dgm:pt modelId="{5DF9BD41-6562-4A31-99AF-F546D9E3A900}" type="parTrans" cxnId="{C0DC4EC4-7064-4020-B641-FEF27E62FABE}">
      <dgm:prSet/>
      <dgm:spPr/>
      <dgm:t>
        <a:bodyPr/>
        <a:lstStyle/>
        <a:p>
          <a:endParaRPr lang="ru-RU"/>
        </a:p>
      </dgm:t>
    </dgm:pt>
    <dgm:pt modelId="{473FC6EF-AD53-485C-A8B3-E053853F08AE}" type="sibTrans" cxnId="{C0DC4EC4-7064-4020-B641-FEF27E62FABE}">
      <dgm:prSet/>
      <dgm:spPr/>
      <dgm:t>
        <a:bodyPr/>
        <a:lstStyle/>
        <a:p>
          <a:endParaRPr lang="ru-RU"/>
        </a:p>
      </dgm:t>
    </dgm:pt>
    <dgm:pt modelId="{0A5D2E05-8904-45C8-A45E-06AF161EE3ED}">
      <dgm:prSet phldrT="[Текст]" custT="1"/>
      <dgm:spPr/>
      <dgm:t>
        <a:bodyPr/>
        <a:lstStyle/>
        <a:p>
          <a:r>
            <a:rPr lang="kk-KZ" sz="1400" b="1" dirty="0">
              <a:latin typeface="Times New Roman" pitchFamily="18" charset="0"/>
              <a:cs typeface="Times New Roman" pitchFamily="18" charset="0"/>
            </a:rPr>
            <a:t>ФАС «Бәсекелестік және тауар нарықтарындағы монополистік қызметті шектеу туралы» РЖД заңның 5-бабын бұзды деген айыппен сотқа жүгінді. Бұл шешімге РЖДның теміржол вагондарына ағаш тиеуге тыйым салуы себеп болды. РЖДның шешімі: “енді ағаштарды тек ашық алаңдарда тасымалдауға болады, ал жартылай вагондар басқа мақсаттарға жіберіледі”- еді.</a:t>
          </a:r>
          <a:endParaRPr lang="ru-RU" sz="1400" b="1" dirty="0">
            <a:latin typeface="Times New Roman" pitchFamily="18" charset="0"/>
            <a:cs typeface="Times New Roman" pitchFamily="18" charset="0"/>
          </a:endParaRPr>
        </a:p>
      </dgm:t>
    </dgm:pt>
    <dgm:pt modelId="{FB34B73E-5E73-4D23-B241-B5EB8156048A}" type="parTrans" cxnId="{DD0F4EF6-32AE-407D-A957-D763FDCD0E66}">
      <dgm:prSet/>
      <dgm:spPr/>
      <dgm:t>
        <a:bodyPr/>
        <a:lstStyle/>
        <a:p>
          <a:endParaRPr lang="ru-RU"/>
        </a:p>
      </dgm:t>
    </dgm:pt>
    <dgm:pt modelId="{2CD972BB-2184-4E11-A2F4-60E8128B17A8}" type="sibTrans" cxnId="{DD0F4EF6-32AE-407D-A957-D763FDCD0E66}">
      <dgm:prSet/>
      <dgm:spPr/>
      <dgm:t>
        <a:bodyPr/>
        <a:lstStyle/>
        <a:p>
          <a:endParaRPr lang="ru-RU"/>
        </a:p>
      </dgm:t>
    </dgm:pt>
    <dgm:pt modelId="{23B8098B-6B63-4C09-9197-DB442AEAC616}" type="pres">
      <dgm:prSet presAssocID="{16731E37-37F2-4ACA-9219-A5DC8D3C6FE1}" presName="linearFlow" presStyleCnt="0">
        <dgm:presLayoutVars>
          <dgm:dir/>
          <dgm:animLvl val="lvl"/>
          <dgm:resizeHandles val="exact"/>
        </dgm:presLayoutVars>
      </dgm:prSet>
      <dgm:spPr/>
    </dgm:pt>
    <dgm:pt modelId="{EBDEE36B-FA9F-499D-825A-7727839F5750}" type="pres">
      <dgm:prSet presAssocID="{FDD046C0-96E1-4C0B-977F-5B84F9993A99}" presName="composite" presStyleCnt="0"/>
      <dgm:spPr/>
    </dgm:pt>
    <dgm:pt modelId="{4DF9C010-5A8D-44C9-99CD-964F289E1DD7}" type="pres">
      <dgm:prSet presAssocID="{FDD046C0-96E1-4C0B-977F-5B84F9993A99}" presName="parentText" presStyleLbl="alignNode1" presStyleIdx="0" presStyleCnt="3">
        <dgm:presLayoutVars>
          <dgm:chMax val="1"/>
          <dgm:bulletEnabled val="1"/>
        </dgm:presLayoutVars>
      </dgm:prSet>
      <dgm:spPr/>
    </dgm:pt>
    <dgm:pt modelId="{C375D0F3-F91D-4A85-913D-0321A54815D1}" type="pres">
      <dgm:prSet presAssocID="{FDD046C0-96E1-4C0B-977F-5B84F9993A99}" presName="descendantText" presStyleLbl="alignAcc1" presStyleIdx="0" presStyleCnt="3" custScaleY="138430">
        <dgm:presLayoutVars>
          <dgm:bulletEnabled val="1"/>
        </dgm:presLayoutVars>
      </dgm:prSet>
      <dgm:spPr/>
    </dgm:pt>
    <dgm:pt modelId="{33BFC970-B41D-403D-BD09-80D97FE471AC}" type="pres">
      <dgm:prSet presAssocID="{722F2E21-65BB-44D6-9E4C-ECECAF372B1E}" presName="sp" presStyleCnt="0"/>
      <dgm:spPr/>
    </dgm:pt>
    <dgm:pt modelId="{5F166B0A-0655-4340-A44D-C319CC755453}" type="pres">
      <dgm:prSet presAssocID="{BEFEF12B-F47D-4C25-A9B1-2AC8750164AE}" presName="composite" presStyleCnt="0"/>
      <dgm:spPr/>
    </dgm:pt>
    <dgm:pt modelId="{D95C555A-B2DB-4D87-AB1B-01668B246C87}" type="pres">
      <dgm:prSet presAssocID="{BEFEF12B-F47D-4C25-A9B1-2AC8750164AE}" presName="parentText" presStyleLbl="alignNode1" presStyleIdx="1" presStyleCnt="3">
        <dgm:presLayoutVars>
          <dgm:chMax val="1"/>
          <dgm:bulletEnabled val="1"/>
        </dgm:presLayoutVars>
      </dgm:prSet>
      <dgm:spPr/>
    </dgm:pt>
    <dgm:pt modelId="{70345778-3666-47CE-927B-4DD196B7B31E}" type="pres">
      <dgm:prSet presAssocID="{BEFEF12B-F47D-4C25-A9B1-2AC8750164AE}" presName="descendantText" presStyleLbl="alignAcc1" presStyleIdx="1" presStyleCnt="3">
        <dgm:presLayoutVars>
          <dgm:bulletEnabled val="1"/>
        </dgm:presLayoutVars>
      </dgm:prSet>
      <dgm:spPr/>
    </dgm:pt>
    <dgm:pt modelId="{372999E5-6B09-4904-9A12-042358DBC862}" type="pres">
      <dgm:prSet presAssocID="{5B2A4E3D-D7D5-436E-B60D-CE119001F24B}" presName="sp" presStyleCnt="0"/>
      <dgm:spPr/>
    </dgm:pt>
    <dgm:pt modelId="{CE1E4907-302C-42C5-B52F-B9F917337D2C}" type="pres">
      <dgm:prSet presAssocID="{248D918C-288A-4AB8-800A-EEBCB4736C40}" presName="composite" presStyleCnt="0"/>
      <dgm:spPr/>
    </dgm:pt>
    <dgm:pt modelId="{08D84045-0C95-43D4-9763-C5298CB95904}" type="pres">
      <dgm:prSet presAssocID="{248D918C-288A-4AB8-800A-EEBCB4736C40}" presName="parentText" presStyleLbl="alignNode1" presStyleIdx="2" presStyleCnt="3">
        <dgm:presLayoutVars>
          <dgm:chMax val="1"/>
          <dgm:bulletEnabled val="1"/>
        </dgm:presLayoutVars>
      </dgm:prSet>
      <dgm:spPr/>
    </dgm:pt>
    <dgm:pt modelId="{34C7E661-50C3-4D50-9F61-869CF6CEE492}" type="pres">
      <dgm:prSet presAssocID="{248D918C-288A-4AB8-800A-EEBCB4736C40}" presName="descendantText" presStyleLbl="alignAcc1" presStyleIdx="2" presStyleCnt="3">
        <dgm:presLayoutVars>
          <dgm:bulletEnabled val="1"/>
        </dgm:presLayoutVars>
      </dgm:prSet>
      <dgm:spPr/>
    </dgm:pt>
  </dgm:ptLst>
  <dgm:cxnLst>
    <dgm:cxn modelId="{66F0C803-2D7B-443E-8394-D6FEBECDEC29}" srcId="{BEFEF12B-F47D-4C25-A9B1-2AC8750164AE}" destId="{CEB76AEC-8F12-4245-A2FD-648C18C86E3B}" srcOrd="0" destOrd="0" parTransId="{EBFE067F-CDF7-4F67-8196-5A6BCEEBEE77}" sibTransId="{C52181AD-952C-4574-B7EF-2AE3BA554284}"/>
    <dgm:cxn modelId="{D96B4811-97B6-4BB7-8A6F-F8E7350118A1}" srcId="{FDD046C0-96E1-4C0B-977F-5B84F9993A99}" destId="{88889D16-5022-47CA-B3B3-D7612EBFE430}" srcOrd="0" destOrd="0" parTransId="{314A8056-297C-4033-9F7D-EEBFBAD251D6}" sibTransId="{2AFBADD8-A1E3-437C-BC55-BA52B51128BE}"/>
    <dgm:cxn modelId="{0252171A-5CB6-46AE-9F57-FABE468A0E42}" srcId="{16731E37-37F2-4ACA-9219-A5DC8D3C6FE1}" destId="{BEFEF12B-F47D-4C25-A9B1-2AC8750164AE}" srcOrd="1" destOrd="0" parTransId="{3560C7F1-D42D-4766-BA3C-471A06C7045C}" sibTransId="{5B2A4E3D-D7D5-436E-B60D-CE119001F24B}"/>
    <dgm:cxn modelId="{42722520-CDF8-4064-98A6-FED6D1EE8236}" type="presOf" srcId="{88889D16-5022-47CA-B3B3-D7612EBFE430}" destId="{C375D0F3-F91D-4A85-913D-0321A54815D1}" srcOrd="0" destOrd="0" presId="urn:microsoft.com/office/officeart/2005/8/layout/chevron2"/>
    <dgm:cxn modelId="{5D93B34A-5267-4113-AD9D-07838A0EF6C5}" type="presOf" srcId="{BEFEF12B-F47D-4C25-A9B1-2AC8750164AE}" destId="{D95C555A-B2DB-4D87-AB1B-01668B246C87}" srcOrd="0" destOrd="0" presId="urn:microsoft.com/office/officeart/2005/8/layout/chevron2"/>
    <dgm:cxn modelId="{91FFC652-DBC4-4ED4-B521-93E57E36D331}" type="presOf" srcId="{16731E37-37F2-4ACA-9219-A5DC8D3C6FE1}" destId="{23B8098B-6B63-4C09-9197-DB442AEAC616}" srcOrd="0" destOrd="0" presId="urn:microsoft.com/office/officeart/2005/8/layout/chevron2"/>
    <dgm:cxn modelId="{375AC763-CB99-4EDC-B977-E74117D8F679}" srcId="{16731E37-37F2-4ACA-9219-A5DC8D3C6FE1}" destId="{FDD046C0-96E1-4C0B-977F-5B84F9993A99}" srcOrd="0" destOrd="0" parTransId="{F7EFC299-70A4-4415-86C5-2B9DB922E829}" sibTransId="{722F2E21-65BB-44D6-9E4C-ECECAF372B1E}"/>
    <dgm:cxn modelId="{60CA0C84-E0E0-4628-A578-336B9A02A230}" type="presOf" srcId="{248D918C-288A-4AB8-800A-EEBCB4736C40}" destId="{08D84045-0C95-43D4-9763-C5298CB95904}" srcOrd="0" destOrd="0" presId="urn:microsoft.com/office/officeart/2005/8/layout/chevron2"/>
    <dgm:cxn modelId="{D952EE99-98DC-4241-87A0-B96034DC5A53}" type="presOf" srcId="{FDD046C0-96E1-4C0B-977F-5B84F9993A99}" destId="{4DF9C010-5A8D-44C9-99CD-964F289E1DD7}" srcOrd="0" destOrd="0" presId="urn:microsoft.com/office/officeart/2005/8/layout/chevron2"/>
    <dgm:cxn modelId="{C0DC4EC4-7064-4020-B641-FEF27E62FABE}" srcId="{16731E37-37F2-4ACA-9219-A5DC8D3C6FE1}" destId="{248D918C-288A-4AB8-800A-EEBCB4736C40}" srcOrd="2" destOrd="0" parTransId="{5DF9BD41-6562-4A31-99AF-F546D9E3A900}" sibTransId="{473FC6EF-AD53-485C-A8B3-E053853F08AE}"/>
    <dgm:cxn modelId="{D93068E7-6AF5-438D-9CEE-59886EBEAF3B}" type="presOf" srcId="{CEB76AEC-8F12-4245-A2FD-648C18C86E3B}" destId="{70345778-3666-47CE-927B-4DD196B7B31E}" srcOrd="0" destOrd="0" presId="urn:microsoft.com/office/officeart/2005/8/layout/chevron2"/>
    <dgm:cxn modelId="{9D00EDF0-4BB9-4351-8D5F-B7734C057FC1}" type="presOf" srcId="{0A5D2E05-8904-45C8-A45E-06AF161EE3ED}" destId="{34C7E661-50C3-4D50-9F61-869CF6CEE492}" srcOrd="0" destOrd="0" presId="urn:microsoft.com/office/officeart/2005/8/layout/chevron2"/>
    <dgm:cxn modelId="{DD0F4EF6-32AE-407D-A957-D763FDCD0E66}" srcId="{248D918C-288A-4AB8-800A-EEBCB4736C40}" destId="{0A5D2E05-8904-45C8-A45E-06AF161EE3ED}" srcOrd="0" destOrd="0" parTransId="{FB34B73E-5E73-4D23-B241-B5EB8156048A}" sibTransId="{2CD972BB-2184-4E11-A2F4-60E8128B17A8}"/>
    <dgm:cxn modelId="{81FD95FF-127A-40CC-A416-6A4013A91279}" type="presParOf" srcId="{23B8098B-6B63-4C09-9197-DB442AEAC616}" destId="{EBDEE36B-FA9F-499D-825A-7727839F5750}" srcOrd="0" destOrd="0" presId="urn:microsoft.com/office/officeart/2005/8/layout/chevron2"/>
    <dgm:cxn modelId="{605DD443-D786-4999-9E17-8384B43A6EA9}" type="presParOf" srcId="{EBDEE36B-FA9F-499D-825A-7727839F5750}" destId="{4DF9C010-5A8D-44C9-99CD-964F289E1DD7}" srcOrd="0" destOrd="0" presId="urn:microsoft.com/office/officeart/2005/8/layout/chevron2"/>
    <dgm:cxn modelId="{A3176D2C-3D0C-489C-8EFD-2599070A47FD}" type="presParOf" srcId="{EBDEE36B-FA9F-499D-825A-7727839F5750}" destId="{C375D0F3-F91D-4A85-913D-0321A54815D1}" srcOrd="1" destOrd="0" presId="urn:microsoft.com/office/officeart/2005/8/layout/chevron2"/>
    <dgm:cxn modelId="{768E3E67-B0CD-4343-B725-BB930ED46BDE}" type="presParOf" srcId="{23B8098B-6B63-4C09-9197-DB442AEAC616}" destId="{33BFC970-B41D-403D-BD09-80D97FE471AC}" srcOrd="1" destOrd="0" presId="urn:microsoft.com/office/officeart/2005/8/layout/chevron2"/>
    <dgm:cxn modelId="{F1E65889-0465-4221-8890-DAF6DC0BBB7E}" type="presParOf" srcId="{23B8098B-6B63-4C09-9197-DB442AEAC616}" destId="{5F166B0A-0655-4340-A44D-C319CC755453}" srcOrd="2" destOrd="0" presId="urn:microsoft.com/office/officeart/2005/8/layout/chevron2"/>
    <dgm:cxn modelId="{BFA76E69-FE70-44A1-A3A9-6D9D317BB796}" type="presParOf" srcId="{5F166B0A-0655-4340-A44D-C319CC755453}" destId="{D95C555A-B2DB-4D87-AB1B-01668B246C87}" srcOrd="0" destOrd="0" presId="urn:microsoft.com/office/officeart/2005/8/layout/chevron2"/>
    <dgm:cxn modelId="{DF7D9254-AA09-4AE4-A793-F2E90852EB62}" type="presParOf" srcId="{5F166B0A-0655-4340-A44D-C319CC755453}" destId="{70345778-3666-47CE-927B-4DD196B7B31E}" srcOrd="1" destOrd="0" presId="urn:microsoft.com/office/officeart/2005/8/layout/chevron2"/>
    <dgm:cxn modelId="{5C013C1B-8478-49BD-8906-25DCD3F8CBAB}" type="presParOf" srcId="{23B8098B-6B63-4C09-9197-DB442AEAC616}" destId="{372999E5-6B09-4904-9A12-042358DBC862}" srcOrd="3" destOrd="0" presId="urn:microsoft.com/office/officeart/2005/8/layout/chevron2"/>
    <dgm:cxn modelId="{238FDB34-6707-4786-B1A5-96C57C098528}" type="presParOf" srcId="{23B8098B-6B63-4C09-9197-DB442AEAC616}" destId="{CE1E4907-302C-42C5-B52F-B9F917337D2C}" srcOrd="4" destOrd="0" presId="urn:microsoft.com/office/officeart/2005/8/layout/chevron2"/>
    <dgm:cxn modelId="{FC236348-F44E-43FB-85F5-5B5A7E4A639B}" type="presParOf" srcId="{CE1E4907-302C-42C5-B52F-B9F917337D2C}" destId="{08D84045-0C95-43D4-9763-C5298CB95904}" srcOrd="0" destOrd="0" presId="urn:microsoft.com/office/officeart/2005/8/layout/chevron2"/>
    <dgm:cxn modelId="{3204BCDF-4D8B-4E96-BEA1-F17EC6EB5143}" type="presParOf" srcId="{CE1E4907-302C-42C5-B52F-B9F917337D2C}" destId="{34C7E661-50C3-4D50-9F61-869CF6CEE49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1AF5FE-38D9-4289-BB9B-C368A2EE09F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C8A644B8-7D67-4C3A-8FF4-4FD6EBE83325}">
      <dgm:prSet phldrT="[Текст]"/>
      <dgm:spPr/>
      <dgm:t>
        <a:bodyPr/>
        <a:lstStyle/>
        <a:p>
          <a:r>
            <a:rPr lang="kk-KZ" dirty="0"/>
            <a:t> </a:t>
          </a:r>
          <a:endParaRPr lang="ru-RU" dirty="0"/>
        </a:p>
      </dgm:t>
    </dgm:pt>
    <dgm:pt modelId="{D05CA740-4C45-44BB-A9B4-02E0BD0420E3}" type="parTrans" cxnId="{4F09A199-7A2D-435B-9F83-35DF8933C650}">
      <dgm:prSet/>
      <dgm:spPr/>
      <dgm:t>
        <a:bodyPr/>
        <a:lstStyle/>
        <a:p>
          <a:endParaRPr lang="ru-RU"/>
        </a:p>
      </dgm:t>
    </dgm:pt>
    <dgm:pt modelId="{0D6D7794-376D-44BD-B8AE-0C1FFBFDB407}" type="sibTrans" cxnId="{4F09A199-7A2D-435B-9F83-35DF8933C650}">
      <dgm:prSet/>
      <dgm:spPr/>
      <dgm:t>
        <a:bodyPr/>
        <a:lstStyle/>
        <a:p>
          <a:endParaRPr lang="ru-RU"/>
        </a:p>
      </dgm:t>
    </dgm:pt>
    <dgm:pt modelId="{55230541-66D3-4F9D-947A-51518512D519}">
      <dgm:prSet phldrT="[Текст]" custT="1"/>
      <dgm:spPr/>
      <dgm:t>
        <a:bodyPr/>
        <a:lstStyle/>
        <a:p>
          <a:r>
            <a:rPr lang="kk-KZ" sz="1400" b="1" dirty="0">
              <a:latin typeface="Times New Roman" pitchFamily="18" charset="0"/>
              <a:cs typeface="Times New Roman" pitchFamily="18" charset="0"/>
            </a:rPr>
            <a:t>Темір жол министрлігіне монополияға қарсы заңның 7-бабын бұзатыны рассталып құқық бұзушылықтарды жоюға байланысты шешім - «Злоитое звено» аумағында орналасқан Камышовая шекара бекетінің желілік кодын және тасымалдау шарттарын жариялау, сондай-ақ тарифтік нұсқаулыққа тиісті өзгертулер енгізу туралы бұйрық қабылданды.</a:t>
          </a:r>
          <a:endParaRPr lang="ru-RU" sz="1400" b="1" dirty="0">
            <a:latin typeface="Times New Roman" pitchFamily="18" charset="0"/>
            <a:cs typeface="Times New Roman" pitchFamily="18" charset="0"/>
          </a:endParaRPr>
        </a:p>
      </dgm:t>
    </dgm:pt>
    <dgm:pt modelId="{F45B46D4-9B46-4D64-84B1-D9F2740ED436}" type="parTrans" cxnId="{F49D5967-30CA-43D6-B8B8-2DF64A91AD5A}">
      <dgm:prSet/>
      <dgm:spPr/>
      <dgm:t>
        <a:bodyPr/>
        <a:lstStyle/>
        <a:p>
          <a:endParaRPr lang="ru-RU"/>
        </a:p>
      </dgm:t>
    </dgm:pt>
    <dgm:pt modelId="{E6EB8CE8-B798-42DF-B87D-03DEB9E176C3}" type="sibTrans" cxnId="{F49D5967-30CA-43D6-B8B8-2DF64A91AD5A}">
      <dgm:prSet/>
      <dgm:spPr/>
      <dgm:t>
        <a:bodyPr/>
        <a:lstStyle/>
        <a:p>
          <a:endParaRPr lang="ru-RU"/>
        </a:p>
      </dgm:t>
    </dgm:pt>
    <dgm:pt modelId="{FD2A4B60-F451-4321-AD56-788918534BA7}">
      <dgm:prSet phldrT="[Текст]"/>
      <dgm:spPr/>
      <dgm:t>
        <a:bodyPr/>
        <a:lstStyle/>
        <a:p>
          <a:r>
            <a:rPr lang="kk-KZ" dirty="0"/>
            <a:t> </a:t>
          </a:r>
          <a:endParaRPr lang="ru-RU" dirty="0"/>
        </a:p>
      </dgm:t>
    </dgm:pt>
    <dgm:pt modelId="{936BF75F-D435-411F-A34D-CD174483410B}" type="parTrans" cxnId="{6C9738FF-88E7-4602-AFE6-DD5D2417CFED}">
      <dgm:prSet/>
      <dgm:spPr/>
      <dgm:t>
        <a:bodyPr/>
        <a:lstStyle/>
        <a:p>
          <a:endParaRPr lang="ru-RU"/>
        </a:p>
      </dgm:t>
    </dgm:pt>
    <dgm:pt modelId="{E5438061-A3BD-4624-A95E-09D7AF886C65}" type="sibTrans" cxnId="{6C9738FF-88E7-4602-AFE6-DD5D2417CFED}">
      <dgm:prSet/>
      <dgm:spPr/>
      <dgm:t>
        <a:bodyPr/>
        <a:lstStyle/>
        <a:p>
          <a:endParaRPr lang="ru-RU"/>
        </a:p>
      </dgm:t>
    </dgm:pt>
    <dgm:pt modelId="{2AED8187-EEBD-4D12-9848-F65905340570}">
      <dgm:prSet phldrT="[Текст]" custT="1"/>
      <dgm:spPr/>
      <dgm:t>
        <a:bodyPr/>
        <a:lstStyle/>
        <a:p>
          <a:r>
            <a:rPr lang="ru-RU" sz="1400" b="1" i="0" dirty="0" err="1">
              <a:latin typeface="Times New Roman" pitchFamily="18" charset="0"/>
              <a:cs typeface="Times New Roman" pitchFamily="18" charset="0"/>
            </a:rPr>
            <a:t>Мәскеу арбитраждық </a:t>
          </a:r>
          <a:r>
            <a:rPr lang="ru-RU" sz="1400" b="1" i="0" dirty="0">
              <a:latin typeface="Times New Roman" pitchFamily="18" charset="0"/>
              <a:cs typeface="Times New Roman" pitchFamily="18" charset="0"/>
            </a:rPr>
            <a:t>соты </a:t>
          </a:r>
          <a:r>
            <a:rPr lang="ru-RU" sz="1400" b="1" i="0" dirty="0" err="1">
              <a:latin typeface="Times New Roman" pitchFamily="18" charset="0"/>
              <a:cs typeface="Times New Roman" pitchFamily="18" charset="0"/>
            </a:rPr>
            <a:t>шешімі</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бойынша</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Ресей</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Федерациясының Федералды</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монополияға қарсы органны</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РЖДны</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ЖАСО-Полис</a:t>
          </a:r>
          <a:r>
            <a:rPr lang="ru-RU" sz="1400" b="1" i="0" dirty="0">
              <a:latin typeface="Times New Roman" pitchFamily="18" charset="0"/>
              <a:cs typeface="Times New Roman" pitchFamily="18" charset="0"/>
            </a:rPr>
            <a:t>»</a:t>
          </a:r>
          <a:r>
            <a:rPr lang="ru-RU" sz="1400" b="1" i="0" dirty="0" err="1">
              <a:latin typeface="Times New Roman" pitchFamily="18" charset="0"/>
              <a:cs typeface="Times New Roman" pitchFamily="18" charset="0"/>
            </a:rPr>
            <a:t>компаниясымен</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келісім</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жасауын</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қадағалауды міндет</a:t>
          </a:r>
          <a:r>
            <a:rPr lang="ru-RU" sz="1400" b="1" i="0" dirty="0">
              <a:latin typeface="Times New Roman" pitchFamily="18" charset="0"/>
              <a:cs typeface="Times New Roman" pitchFamily="18" charset="0"/>
            </a:rPr>
            <a:t> </a:t>
          </a:r>
          <a:r>
            <a:rPr lang="ru-RU" sz="1400" b="1" i="0" dirty="0" err="1">
              <a:latin typeface="Times New Roman" pitchFamily="18" charset="0"/>
              <a:cs typeface="Times New Roman" pitchFamily="18" charset="0"/>
            </a:rPr>
            <a:t>етті</a:t>
          </a:r>
          <a:r>
            <a:rPr lang="ru-RU" sz="1400" b="1" i="0" dirty="0">
              <a:latin typeface="Times New Roman" pitchFamily="18" charset="0"/>
              <a:cs typeface="Times New Roman" pitchFamily="18" charset="0"/>
            </a:rPr>
            <a:t>.</a:t>
          </a:r>
          <a:endParaRPr lang="ru-RU" sz="1400" b="1" dirty="0">
            <a:latin typeface="Times New Roman" pitchFamily="18" charset="0"/>
            <a:cs typeface="Times New Roman" pitchFamily="18" charset="0"/>
          </a:endParaRPr>
        </a:p>
      </dgm:t>
    </dgm:pt>
    <dgm:pt modelId="{55A7AB60-BB1D-4A36-A907-F164F00A3390}" type="parTrans" cxnId="{6A3CE0CF-F30E-498A-B21C-C3B022B7B1CE}">
      <dgm:prSet/>
      <dgm:spPr/>
      <dgm:t>
        <a:bodyPr/>
        <a:lstStyle/>
        <a:p>
          <a:endParaRPr lang="ru-RU"/>
        </a:p>
      </dgm:t>
    </dgm:pt>
    <dgm:pt modelId="{777A0360-F21C-40AE-AF60-5067A8AAFAE2}" type="sibTrans" cxnId="{6A3CE0CF-F30E-498A-B21C-C3B022B7B1CE}">
      <dgm:prSet/>
      <dgm:spPr/>
      <dgm:t>
        <a:bodyPr/>
        <a:lstStyle/>
        <a:p>
          <a:endParaRPr lang="ru-RU"/>
        </a:p>
      </dgm:t>
    </dgm:pt>
    <dgm:pt modelId="{6B4FA8F3-C88E-4147-8C64-8197047EC745}">
      <dgm:prSet phldrT="[Текст]"/>
      <dgm:spPr/>
      <dgm:t>
        <a:bodyPr/>
        <a:lstStyle/>
        <a:p>
          <a:r>
            <a:rPr lang="kk-KZ" dirty="0"/>
            <a:t> </a:t>
          </a:r>
          <a:endParaRPr lang="ru-RU" dirty="0"/>
        </a:p>
      </dgm:t>
    </dgm:pt>
    <dgm:pt modelId="{875C84BA-0206-4288-B584-FF11FCBBDD4E}" type="parTrans" cxnId="{C029EB55-4F71-4AC1-A98B-A1D4A9B0F6A2}">
      <dgm:prSet/>
      <dgm:spPr/>
      <dgm:t>
        <a:bodyPr/>
        <a:lstStyle/>
        <a:p>
          <a:endParaRPr lang="ru-RU"/>
        </a:p>
      </dgm:t>
    </dgm:pt>
    <dgm:pt modelId="{96438515-E18F-468E-8115-4F57B7E266D8}" type="sibTrans" cxnId="{C029EB55-4F71-4AC1-A98B-A1D4A9B0F6A2}">
      <dgm:prSet/>
      <dgm:spPr/>
      <dgm:t>
        <a:bodyPr/>
        <a:lstStyle/>
        <a:p>
          <a:endParaRPr lang="ru-RU"/>
        </a:p>
      </dgm:t>
    </dgm:pt>
    <dgm:pt modelId="{C319B85F-AD6E-4CDB-92A9-4679D0000D81}">
      <dgm:prSet phldrT="[Текст]"/>
      <dgm:spPr/>
      <dgm:t>
        <a:bodyPr/>
        <a:lstStyle/>
        <a:p>
          <a:r>
            <a:rPr lang="kk-KZ" b="1" dirty="0">
              <a:latin typeface="Times New Roman" pitchFamily="18" charset="0"/>
              <a:cs typeface="Times New Roman" pitchFamily="18" charset="0"/>
            </a:rPr>
            <a:t>Федералдық монополияға қарсы қызмет «</a:t>
          </a:r>
          <a:r>
            <a:rPr lang="ru-RU" b="1" dirty="0">
              <a:latin typeface="Times New Roman" pitchFamily="18" charset="0"/>
              <a:cs typeface="Times New Roman" pitchFamily="18" charset="0"/>
            </a:rPr>
            <a:t>Российские железные дороги</a:t>
          </a:r>
          <a:r>
            <a:rPr lang="kk-KZ" b="1" dirty="0">
              <a:latin typeface="Times New Roman" pitchFamily="18" charset="0"/>
              <a:cs typeface="Times New Roman" pitchFamily="18" charset="0"/>
            </a:rPr>
            <a:t>» ААҚ ағаш жөнелтушілердің құқығын шектеуі бойынша кінәлі деп таныды және «</a:t>
          </a:r>
          <a:r>
            <a:rPr lang="ru-RU" b="1" dirty="0">
              <a:latin typeface="Times New Roman" pitchFamily="18" charset="0"/>
              <a:cs typeface="Times New Roman" pitchFamily="18" charset="0"/>
            </a:rPr>
            <a:t>Российские железные дороги</a:t>
          </a:r>
          <a:r>
            <a:rPr lang="kk-KZ" b="1" dirty="0">
              <a:latin typeface="Times New Roman" pitchFamily="18" charset="0"/>
              <a:cs typeface="Times New Roman" pitchFamily="18" charset="0"/>
            </a:rPr>
            <a:t>»-ға жіберген телеграфиялық нұсқаулықты алып тастау туралы нұсқама берді. Нұсқамадағы теміржол жартылай вагондарында ағаш  тасымалдауға тыйым салынған құрылымдық бөлімшені өзгерту көрсетілген.</a:t>
          </a:r>
          <a:endParaRPr lang="ru-RU" b="1" dirty="0">
            <a:latin typeface="Times New Roman" pitchFamily="18" charset="0"/>
            <a:cs typeface="Times New Roman" pitchFamily="18" charset="0"/>
          </a:endParaRPr>
        </a:p>
      </dgm:t>
    </dgm:pt>
    <dgm:pt modelId="{4636C6C9-5F70-4EB5-B6B5-07B442D1926A}" type="parTrans" cxnId="{E2460E32-6C96-4A40-86F7-C576FB1EDCD4}">
      <dgm:prSet/>
      <dgm:spPr/>
      <dgm:t>
        <a:bodyPr/>
        <a:lstStyle/>
        <a:p>
          <a:endParaRPr lang="ru-RU"/>
        </a:p>
      </dgm:t>
    </dgm:pt>
    <dgm:pt modelId="{98F16753-CFCD-4B69-B684-F2563481AD30}" type="sibTrans" cxnId="{E2460E32-6C96-4A40-86F7-C576FB1EDCD4}">
      <dgm:prSet/>
      <dgm:spPr/>
      <dgm:t>
        <a:bodyPr/>
        <a:lstStyle/>
        <a:p>
          <a:endParaRPr lang="ru-RU"/>
        </a:p>
      </dgm:t>
    </dgm:pt>
    <dgm:pt modelId="{2DCC63B9-28A0-45E7-8F39-707CCD23B960}" type="pres">
      <dgm:prSet presAssocID="{BC1AF5FE-38D9-4289-BB9B-C368A2EE09F6}" presName="linearFlow" presStyleCnt="0">
        <dgm:presLayoutVars>
          <dgm:dir/>
          <dgm:animLvl val="lvl"/>
          <dgm:resizeHandles val="exact"/>
        </dgm:presLayoutVars>
      </dgm:prSet>
      <dgm:spPr/>
    </dgm:pt>
    <dgm:pt modelId="{881FB031-6E29-4C1A-A507-62023E6CB97B}" type="pres">
      <dgm:prSet presAssocID="{C8A644B8-7D67-4C3A-8FF4-4FD6EBE83325}" presName="composite" presStyleCnt="0"/>
      <dgm:spPr/>
    </dgm:pt>
    <dgm:pt modelId="{47A9B0E3-1C1B-4020-B815-F27858F638A5}" type="pres">
      <dgm:prSet presAssocID="{C8A644B8-7D67-4C3A-8FF4-4FD6EBE83325}" presName="parentText" presStyleLbl="alignNode1" presStyleIdx="0" presStyleCnt="3">
        <dgm:presLayoutVars>
          <dgm:chMax val="1"/>
          <dgm:bulletEnabled val="1"/>
        </dgm:presLayoutVars>
      </dgm:prSet>
      <dgm:spPr/>
    </dgm:pt>
    <dgm:pt modelId="{1408E528-0F66-4A39-8126-B71B2E3A36C6}" type="pres">
      <dgm:prSet presAssocID="{C8A644B8-7D67-4C3A-8FF4-4FD6EBE83325}" presName="descendantText" presStyleLbl="alignAcc1" presStyleIdx="0" presStyleCnt="3">
        <dgm:presLayoutVars>
          <dgm:bulletEnabled val="1"/>
        </dgm:presLayoutVars>
      </dgm:prSet>
      <dgm:spPr/>
    </dgm:pt>
    <dgm:pt modelId="{C924CB4A-891E-4961-A1BC-A8ECFE7FFE82}" type="pres">
      <dgm:prSet presAssocID="{0D6D7794-376D-44BD-B8AE-0C1FFBFDB407}" presName="sp" presStyleCnt="0"/>
      <dgm:spPr/>
    </dgm:pt>
    <dgm:pt modelId="{9C7F4125-EE1A-44D4-B223-FC84B70D4A89}" type="pres">
      <dgm:prSet presAssocID="{FD2A4B60-F451-4321-AD56-788918534BA7}" presName="composite" presStyleCnt="0"/>
      <dgm:spPr/>
    </dgm:pt>
    <dgm:pt modelId="{024DD123-C9F2-4857-88D8-A36056D5041E}" type="pres">
      <dgm:prSet presAssocID="{FD2A4B60-F451-4321-AD56-788918534BA7}" presName="parentText" presStyleLbl="alignNode1" presStyleIdx="1" presStyleCnt="3">
        <dgm:presLayoutVars>
          <dgm:chMax val="1"/>
          <dgm:bulletEnabled val="1"/>
        </dgm:presLayoutVars>
      </dgm:prSet>
      <dgm:spPr/>
    </dgm:pt>
    <dgm:pt modelId="{68D510AF-1558-4CBC-8742-A484A31AE813}" type="pres">
      <dgm:prSet presAssocID="{FD2A4B60-F451-4321-AD56-788918534BA7}" presName="descendantText" presStyleLbl="alignAcc1" presStyleIdx="1" presStyleCnt="3">
        <dgm:presLayoutVars>
          <dgm:bulletEnabled val="1"/>
        </dgm:presLayoutVars>
      </dgm:prSet>
      <dgm:spPr/>
    </dgm:pt>
    <dgm:pt modelId="{09B03939-2070-41D6-B95D-53BC00A300B1}" type="pres">
      <dgm:prSet presAssocID="{E5438061-A3BD-4624-A95E-09D7AF886C65}" presName="sp" presStyleCnt="0"/>
      <dgm:spPr/>
    </dgm:pt>
    <dgm:pt modelId="{8BEEDF3C-AA24-42B7-AD10-5D9DFF391F3E}" type="pres">
      <dgm:prSet presAssocID="{6B4FA8F3-C88E-4147-8C64-8197047EC745}" presName="composite" presStyleCnt="0"/>
      <dgm:spPr/>
    </dgm:pt>
    <dgm:pt modelId="{2428C853-74E3-4105-88AC-136CAE31BCC9}" type="pres">
      <dgm:prSet presAssocID="{6B4FA8F3-C88E-4147-8C64-8197047EC745}" presName="parentText" presStyleLbl="alignNode1" presStyleIdx="2" presStyleCnt="3">
        <dgm:presLayoutVars>
          <dgm:chMax val="1"/>
          <dgm:bulletEnabled val="1"/>
        </dgm:presLayoutVars>
      </dgm:prSet>
      <dgm:spPr/>
    </dgm:pt>
    <dgm:pt modelId="{C605089B-A1C6-49F6-9D7C-5C8DD0B18F37}" type="pres">
      <dgm:prSet presAssocID="{6B4FA8F3-C88E-4147-8C64-8197047EC745}" presName="descendantText" presStyleLbl="alignAcc1" presStyleIdx="2" presStyleCnt="3">
        <dgm:presLayoutVars>
          <dgm:bulletEnabled val="1"/>
        </dgm:presLayoutVars>
      </dgm:prSet>
      <dgm:spPr/>
    </dgm:pt>
  </dgm:ptLst>
  <dgm:cxnLst>
    <dgm:cxn modelId="{52B23902-6724-4044-BE24-313A1A3164D3}" type="presOf" srcId="{BC1AF5FE-38D9-4289-BB9B-C368A2EE09F6}" destId="{2DCC63B9-28A0-45E7-8F39-707CCD23B960}" srcOrd="0" destOrd="0" presId="urn:microsoft.com/office/officeart/2005/8/layout/chevron2"/>
    <dgm:cxn modelId="{27C45204-D5BA-4EB7-A6E4-15E53823C590}" type="presOf" srcId="{C8A644B8-7D67-4C3A-8FF4-4FD6EBE83325}" destId="{47A9B0E3-1C1B-4020-B815-F27858F638A5}" srcOrd="0" destOrd="0" presId="urn:microsoft.com/office/officeart/2005/8/layout/chevron2"/>
    <dgm:cxn modelId="{E1366310-9713-4B15-ADA5-943261390DB1}" type="presOf" srcId="{2AED8187-EEBD-4D12-9848-F65905340570}" destId="{68D510AF-1558-4CBC-8742-A484A31AE813}" srcOrd="0" destOrd="0" presId="urn:microsoft.com/office/officeart/2005/8/layout/chevron2"/>
    <dgm:cxn modelId="{E2460E32-6C96-4A40-86F7-C576FB1EDCD4}" srcId="{6B4FA8F3-C88E-4147-8C64-8197047EC745}" destId="{C319B85F-AD6E-4CDB-92A9-4679D0000D81}" srcOrd="0" destOrd="0" parTransId="{4636C6C9-5F70-4EB5-B6B5-07B442D1926A}" sibTransId="{98F16753-CFCD-4B69-B684-F2563481AD30}"/>
    <dgm:cxn modelId="{C029EB55-4F71-4AC1-A98B-A1D4A9B0F6A2}" srcId="{BC1AF5FE-38D9-4289-BB9B-C368A2EE09F6}" destId="{6B4FA8F3-C88E-4147-8C64-8197047EC745}" srcOrd="2" destOrd="0" parTransId="{875C84BA-0206-4288-B584-FF11FCBBDD4E}" sibTransId="{96438515-E18F-468E-8115-4F57B7E266D8}"/>
    <dgm:cxn modelId="{F49D5967-30CA-43D6-B8B8-2DF64A91AD5A}" srcId="{C8A644B8-7D67-4C3A-8FF4-4FD6EBE83325}" destId="{55230541-66D3-4F9D-947A-51518512D519}" srcOrd="0" destOrd="0" parTransId="{F45B46D4-9B46-4D64-84B1-D9F2740ED436}" sibTransId="{E6EB8CE8-B798-42DF-B87D-03DEB9E176C3}"/>
    <dgm:cxn modelId="{FE061581-597F-4E13-B837-126187670421}" type="presOf" srcId="{FD2A4B60-F451-4321-AD56-788918534BA7}" destId="{024DD123-C9F2-4857-88D8-A36056D5041E}" srcOrd="0" destOrd="0" presId="urn:microsoft.com/office/officeart/2005/8/layout/chevron2"/>
    <dgm:cxn modelId="{1F948A86-4900-42E0-9B0B-6BD0A16A0D9D}" type="presOf" srcId="{6B4FA8F3-C88E-4147-8C64-8197047EC745}" destId="{2428C853-74E3-4105-88AC-136CAE31BCC9}" srcOrd="0" destOrd="0" presId="urn:microsoft.com/office/officeart/2005/8/layout/chevron2"/>
    <dgm:cxn modelId="{71363C90-C58A-4CD8-81DF-687C57B85C46}" type="presOf" srcId="{55230541-66D3-4F9D-947A-51518512D519}" destId="{1408E528-0F66-4A39-8126-B71B2E3A36C6}" srcOrd="0" destOrd="0" presId="urn:microsoft.com/office/officeart/2005/8/layout/chevron2"/>
    <dgm:cxn modelId="{4F09A199-7A2D-435B-9F83-35DF8933C650}" srcId="{BC1AF5FE-38D9-4289-BB9B-C368A2EE09F6}" destId="{C8A644B8-7D67-4C3A-8FF4-4FD6EBE83325}" srcOrd="0" destOrd="0" parTransId="{D05CA740-4C45-44BB-A9B4-02E0BD0420E3}" sibTransId="{0D6D7794-376D-44BD-B8AE-0C1FFBFDB407}"/>
    <dgm:cxn modelId="{2F3F04C2-0B05-4E6E-9AAE-74494812BA9B}" type="presOf" srcId="{C319B85F-AD6E-4CDB-92A9-4679D0000D81}" destId="{C605089B-A1C6-49F6-9D7C-5C8DD0B18F37}" srcOrd="0" destOrd="0" presId="urn:microsoft.com/office/officeart/2005/8/layout/chevron2"/>
    <dgm:cxn modelId="{6A3CE0CF-F30E-498A-B21C-C3B022B7B1CE}" srcId="{FD2A4B60-F451-4321-AD56-788918534BA7}" destId="{2AED8187-EEBD-4D12-9848-F65905340570}" srcOrd="0" destOrd="0" parTransId="{55A7AB60-BB1D-4A36-A907-F164F00A3390}" sibTransId="{777A0360-F21C-40AE-AF60-5067A8AAFAE2}"/>
    <dgm:cxn modelId="{6C9738FF-88E7-4602-AFE6-DD5D2417CFED}" srcId="{BC1AF5FE-38D9-4289-BB9B-C368A2EE09F6}" destId="{FD2A4B60-F451-4321-AD56-788918534BA7}" srcOrd="1" destOrd="0" parTransId="{936BF75F-D435-411F-A34D-CD174483410B}" sibTransId="{E5438061-A3BD-4624-A95E-09D7AF886C65}"/>
    <dgm:cxn modelId="{5AF47E76-B325-4797-B40E-C4D2B411DF83}" type="presParOf" srcId="{2DCC63B9-28A0-45E7-8F39-707CCD23B960}" destId="{881FB031-6E29-4C1A-A507-62023E6CB97B}" srcOrd="0" destOrd="0" presId="urn:microsoft.com/office/officeart/2005/8/layout/chevron2"/>
    <dgm:cxn modelId="{7AAAF071-C190-4FAE-B54F-375387477605}" type="presParOf" srcId="{881FB031-6E29-4C1A-A507-62023E6CB97B}" destId="{47A9B0E3-1C1B-4020-B815-F27858F638A5}" srcOrd="0" destOrd="0" presId="urn:microsoft.com/office/officeart/2005/8/layout/chevron2"/>
    <dgm:cxn modelId="{DCDD747A-9ED8-4E00-89FC-27B32A1484FC}" type="presParOf" srcId="{881FB031-6E29-4C1A-A507-62023E6CB97B}" destId="{1408E528-0F66-4A39-8126-B71B2E3A36C6}" srcOrd="1" destOrd="0" presId="urn:microsoft.com/office/officeart/2005/8/layout/chevron2"/>
    <dgm:cxn modelId="{3DDCD1AD-CD17-4509-8983-223CCE53BE5B}" type="presParOf" srcId="{2DCC63B9-28A0-45E7-8F39-707CCD23B960}" destId="{C924CB4A-891E-4961-A1BC-A8ECFE7FFE82}" srcOrd="1" destOrd="0" presId="urn:microsoft.com/office/officeart/2005/8/layout/chevron2"/>
    <dgm:cxn modelId="{EF615B34-6E37-4607-A405-A51F569CCC9B}" type="presParOf" srcId="{2DCC63B9-28A0-45E7-8F39-707CCD23B960}" destId="{9C7F4125-EE1A-44D4-B223-FC84B70D4A89}" srcOrd="2" destOrd="0" presId="urn:microsoft.com/office/officeart/2005/8/layout/chevron2"/>
    <dgm:cxn modelId="{0DE31F5B-04D7-46F8-AD5B-E5ED1333BFF2}" type="presParOf" srcId="{9C7F4125-EE1A-44D4-B223-FC84B70D4A89}" destId="{024DD123-C9F2-4857-88D8-A36056D5041E}" srcOrd="0" destOrd="0" presId="urn:microsoft.com/office/officeart/2005/8/layout/chevron2"/>
    <dgm:cxn modelId="{09513781-222F-4E1A-960E-03FBAEA80B28}" type="presParOf" srcId="{9C7F4125-EE1A-44D4-B223-FC84B70D4A89}" destId="{68D510AF-1558-4CBC-8742-A484A31AE813}" srcOrd="1" destOrd="0" presId="urn:microsoft.com/office/officeart/2005/8/layout/chevron2"/>
    <dgm:cxn modelId="{1AAB75BC-FBAC-40AE-81D0-8A04C77420EF}" type="presParOf" srcId="{2DCC63B9-28A0-45E7-8F39-707CCD23B960}" destId="{09B03939-2070-41D6-B95D-53BC00A300B1}" srcOrd="3" destOrd="0" presId="urn:microsoft.com/office/officeart/2005/8/layout/chevron2"/>
    <dgm:cxn modelId="{032F2CD9-3B89-47B2-AEB5-5C15921DBFAF}" type="presParOf" srcId="{2DCC63B9-28A0-45E7-8F39-707CCD23B960}" destId="{8BEEDF3C-AA24-42B7-AD10-5D9DFF391F3E}" srcOrd="4" destOrd="0" presId="urn:microsoft.com/office/officeart/2005/8/layout/chevron2"/>
    <dgm:cxn modelId="{986AF43C-8EF1-4A7B-8343-CDB7AB9422E3}" type="presParOf" srcId="{8BEEDF3C-AA24-42B7-AD10-5D9DFF391F3E}" destId="{2428C853-74E3-4105-88AC-136CAE31BCC9}" srcOrd="0" destOrd="0" presId="urn:microsoft.com/office/officeart/2005/8/layout/chevron2"/>
    <dgm:cxn modelId="{B959C057-117E-41F1-9474-AB92F3A6C9BF}" type="presParOf" srcId="{8BEEDF3C-AA24-42B7-AD10-5D9DFF391F3E}" destId="{C605089B-A1C6-49F6-9D7C-5C8DD0B18F3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9C010-5A8D-44C9-99CD-964F289E1DD7}">
      <dsp:nvSpPr>
        <dsp:cNvPr id="0" name=""/>
        <dsp:cNvSpPr/>
      </dsp:nvSpPr>
      <dsp:spPr>
        <a:xfrm rot="5400000">
          <a:off x="-253554" y="471883"/>
          <a:ext cx="1690360" cy="118325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kk-KZ" sz="3300" kern="1200" dirty="0"/>
            <a:t> </a:t>
          </a:r>
          <a:endParaRPr lang="ru-RU" sz="3300" kern="1200" dirty="0"/>
        </a:p>
      </dsp:txBody>
      <dsp:txXfrm rot="-5400000">
        <a:off x="0" y="809955"/>
        <a:ext cx="1183252" cy="507108"/>
      </dsp:txXfrm>
    </dsp:sp>
    <dsp:sp modelId="{C375D0F3-F91D-4A85-913D-0321A54815D1}">
      <dsp:nvSpPr>
        <dsp:cNvPr id="0" name=""/>
        <dsp:cNvSpPr/>
      </dsp:nvSpPr>
      <dsp:spPr>
        <a:xfrm rot="5400000">
          <a:off x="3945937" y="-2755476"/>
          <a:ext cx="1520978" cy="704634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ru-RU" sz="1100" b="1" kern="1200" dirty="0" err="1">
              <a:latin typeface="Times New Roman" pitchFamily="18" charset="0"/>
              <a:cs typeface="Times New Roman" pitchFamily="18" charset="0"/>
            </a:rPr>
            <a:t>«</a:t>
          </a:r>
          <a:r>
            <a:rPr lang="ru-RU" sz="1400" b="1" kern="1200" dirty="0" err="1">
              <a:latin typeface="Times New Roman" pitchFamily="18" charset="0"/>
              <a:cs typeface="Times New Roman" pitchFamily="18" charset="0"/>
            </a:rPr>
            <a:t>Бәсекелестік және тауар</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нарықтарындағы монополистік</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қызметті шектеу</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туралы</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Заңның </a:t>
          </a:r>
          <a:r>
            <a:rPr lang="ru-RU" sz="1400" b="1" kern="1200" dirty="0">
              <a:latin typeface="Times New Roman" pitchFamily="18" charset="0"/>
              <a:cs typeface="Times New Roman" pitchFamily="18" charset="0"/>
            </a:rPr>
            <a:t>7-бабын </a:t>
          </a:r>
          <a:r>
            <a:rPr lang="ru-RU" sz="1400" b="1" kern="1200" dirty="0" err="1">
              <a:latin typeface="Times New Roman" pitchFamily="18" charset="0"/>
              <a:cs typeface="Times New Roman" pitchFamily="18" charset="0"/>
            </a:rPr>
            <a:t>бұзу белгілері</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анықталған</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ФАС-тың назарын</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Ресей</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темір</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жолдары</a:t>
          </a:r>
          <a:r>
            <a:rPr lang="ru-RU" sz="1400" b="1" kern="1200" dirty="0">
              <a:latin typeface="Times New Roman" pitchFamily="18" charset="0"/>
              <a:cs typeface="Times New Roman" pitchFamily="18" charset="0"/>
            </a:rPr>
            <a:t> мен </a:t>
          </a:r>
          <a:r>
            <a:rPr lang="ru-RU" sz="1400" b="1" kern="1200" dirty="0" err="1">
              <a:latin typeface="Times New Roman" pitchFamily="18" charset="0"/>
              <a:cs typeface="Times New Roman" pitchFamily="18" charset="0"/>
            </a:rPr>
            <a:t>Ресейдің </a:t>
          </a:r>
          <a:r>
            <a:rPr lang="ru-RU" sz="1400" b="1" kern="1200" dirty="0">
              <a:latin typeface="Times New Roman" pitchFamily="18" charset="0"/>
              <a:cs typeface="Times New Roman" pitchFamily="18" charset="0"/>
            </a:rPr>
            <a:t>Приморск </a:t>
          </a:r>
          <a:r>
            <a:rPr lang="ru-RU" sz="1400" b="1" kern="1200" dirty="0" err="1">
              <a:latin typeface="Times New Roman" pitchFamily="18" charset="0"/>
              <a:cs typeface="Times New Roman" pitchFamily="18" charset="0"/>
            </a:rPr>
            <a:t>аймағындағы Ресей</a:t>
          </a:r>
          <a:r>
            <a:rPr lang="ru-RU" sz="1400" b="1" kern="1200" dirty="0">
              <a:latin typeface="Times New Roman" pitchFamily="18" charset="0"/>
              <a:cs typeface="Times New Roman" pitchFamily="18" charset="0"/>
            </a:rPr>
            <a:t> мен </a:t>
          </a:r>
          <a:r>
            <a:rPr lang="ru-RU" sz="1400" b="1" kern="1200" dirty="0" err="1">
              <a:latin typeface="Times New Roman" pitchFamily="18" charset="0"/>
              <a:cs typeface="Times New Roman" pitchFamily="18" charset="0"/>
            </a:rPr>
            <a:t>Қытай арасындағы шекаралық теміржол</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өткелін басқаратын Ресейдегі</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жалғыз жеке</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теміржол</a:t>
          </a:r>
          <a:r>
            <a:rPr lang="ru-RU" sz="1400" b="1" kern="1200" dirty="0">
              <a:latin typeface="Times New Roman" pitchFamily="18" charset="0"/>
              <a:cs typeface="Times New Roman" pitchFamily="18" charset="0"/>
            </a:rPr>
            <a:t> - «Золотое звено» </a:t>
          </a:r>
          <a:r>
            <a:rPr lang="ru-RU" sz="1400" b="1" kern="1200" dirty="0" err="1">
              <a:latin typeface="Times New Roman" pitchFamily="18" charset="0"/>
              <a:cs typeface="Times New Roman" pitchFamily="18" charset="0"/>
            </a:rPr>
            <a:t>ААҚ-ның қарым-қатынасына аударды</a:t>
          </a:r>
          <a:r>
            <a:rPr lang="ru-RU" sz="1400" b="1" kern="1200" dirty="0">
              <a:latin typeface="Times New Roman" pitchFamily="18" charset="0"/>
              <a:cs typeface="Times New Roman" pitchFamily="18" charset="0"/>
            </a:rPr>
            <a:t>. «Золотое звено» </a:t>
          </a:r>
          <a:r>
            <a:rPr lang="ru-RU" sz="1400" b="1" kern="1200" dirty="0" err="1">
              <a:latin typeface="Times New Roman" pitchFamily="18" charset="0"/>
              <a:cs typeface="Times New Roman" pitchFamily="18" charset="0"/>
            </a:rPr>
            <a:t>айтуынша</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Жаппай</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сатып</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алу</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және банкроттық рәсімдері ұйымдастыру арқылы жеке</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компанияны</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өз бақылауына алу</a:t>
          </a:r>
          <a:r>
            <a:rPr lang="ru-RU" sz="1400" b="1" kern="1200" dirty="0">
              <a:latin typeface="Times New Roman" pitchFamily="18" charset="0"/>
              <a:cs typeface="Times New Roman" pitchFamily="18" charset="0"/>
            </a:rPr>
            <a:t> </a:t>
          </a:r>
          <a:r>
            <a:rPr lang="ru-RU" sz="1400" b="1" kern="1200" dirty="0" err="1">
              <a:latin typeface="Times New Roman" pitchFamily="18" charset="0"/>
              <a:cs typeface="Times New Roman" pitchFamily="18" charset="0"/>
            </a:rPr>
            <a:t>әрекеттері жүргізілген</a:t>
          </a:r>
          <a:r>
            <a:rPr lang="ru-RU" sz="1400" b="1" kern="1200" dirty="0">
              <a:latin typeface="Times New Roman" pitchFamily="18" charset="0"/>
              <a:cs typeface="Times New Roman" pitchFamily="18" charset="0"/>
            </a:rPr>
            <a:t>».</a:t>
          </a:r>
          <a:endParaRPr lang="ru-RU" sz="1100" b="1" kern="1200" dirty="0">
            <a:latin typeface="Times New Roman" pitchFamily="18" charset="0"/>
            <a:cs typeface="Times New Roman" pitchFamily="18" charset="0"/>
          </a:endParaRPr>
        </a:p>
      </dsp:txBody>
      <dsp:txXfrm rot="-5400000">
        <a:off x="1183253" y="81456"/>
        <a:ext cx="6972099" cy="1372482"/>
      </dsp:txXfrm>
    </dsp:sp>
    <dsp:sp modelId="{D95C555A-B2DB-4D87-AB1B-01668B246C87}">
      <dsp:nvSpPr>
        <dsp:cNvPr id="0" name=""/>
        <dsp:cNvSpPr/>
      </dsp:nvSpPr>
      <dsp:spPr>
        <a:xfrm rot="5400000">
          <a:off x="-253554" y="1978545"/>
          <a:ext cx="1690360" cy="118325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kk-KZ" sz="3300" kern="1200" dirty="0"/>
            <a:t> </a:t>
          </a:r>
          <a:endParaRPr lang="ru-RU" sz="3300" kern="1200" dirty="0"/>
        </a:p>
      </dsp:txBody>
      <dsp:txXfrm rot="-5400000">
        <a:off x="0" y="2316617"/>
        <a:ext cx="1183252" cy="507108"/>
      </dsp:txXfrm>
    </dsp:sp>
    <dsp:sp modelId="{70345778-3666-47CE-927B-4DD196B7B31E}">
      <dsp:nvSpPr>
        <dsp:cNvPr id="0" name=""/>
        <dsp:cNvSpPr/>
      </dsp:nvSpPr>
      <dsp:spPr>
        <a:xfrm rot="5400000">
          <a:off x="4157059" y="-1248814"/>
          <a:ext cx="1098734" cy="704634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i="0" kern="1200" dirty="0">
              <a:latin typeface="Times New Roman" pitchFamily="18" charset="0"/>
              <a:cs typeface="Times New Roman" pitchFamily="18" charset="0"/>
            </a:rPr>
            <a:t>«РЖД» </a:t>
          </a:r>
          <a:r>
            <a:rPr lang="ru-RU" sz="1400" b="1" i="0" kern="1200" dirty="0" err="1">
              <a:latin typeface="Times New Roman" pitchFamily="18" charset="0"/>
              <a:cs typeface="Times New Roman" pitchFamily="18" charset="0"/>
            </a:rPr>
            <a:t>және </a:t>
          </a:r>
          <a:r>
            <a:rPr lang="ru-RU" sz="1400" b="1" i="0" kern="1200" dirty="0">
              <a:latin typeface="Times New Roman" pitchFamily="18" charset="0"/>
              <a:cs typeface="Times New Roman" pitchFamily="18" charset="0"/>
            </a:rPr>
            <a:t>«Страховое общество»</a:t>
          </a:r>
          <a:r>
            <a:rPr lang="ru-RU" sz="1400" b="1" i="0" kern="1200" dirty="0" err="1">
              <a:latin typeface="Times New Roman" pitchFamily="18" charset="0"/>
              <a:cs typeface="Times New Roman" pitchFamily="18" charset="0"/>
            </a:rPr>
            <a:t>тарапынан</a:t>
          </a:r>
          <a:r>
            <a:rPr lang="ru-RU" sz="1400" b="1" i="0" kern="1200" dirty="0">
              <a:latin typeface="Times New Roman" pitchFamily="18" charset="0"/>
              <a:cs typeface="Times New Roman" pitchFamily="18" charset="0"/>
            </a:rPr>
            <a:t> </a:t>
          </a:r>
          <a:r>
            <a:rPr lang="kk-KZ" sz="1400" b="1" kern="1200" dirty="0">
              <a:latin typeface="Times New Roman" pitchFamily="18" charset="0"/>
              <a:cs typeface="Times New Roman" pitchFamily="18" charset="0"/>
            </a:rPr>
            <a:t>«Қаржылық қызметтер нарығындағы бәсекелестікті қорғау туралы» федералды заңының 6-бабын, жолаушыларды ерікті сақтандыру нарығында шектеулі бәсекелестікке әкелетін келісілген әрекеттер тұрғысынан бұзған деп таныды.Бұл істі монополияға қарсы орган, «ЖАСО-Полис» сақтандыру ұйымының өтініші бойынша қозғады.</a:t>
          </a:r>
          <a:endParaRPr lang="ru-RU" sz="1400" b="1" kern="1200" dirty="0">
            <a:latin typeface="Times New Roman" pitchFamily="18" charset="0"/>
            <a:cs typeface="Times New Roman" pitchFamily="18" charset="0"/>
          </a:endParaRPr>
        </a:p>
      </dsp:txBody>
      <dsp:txXfrm rot="-5400000">
        <a:off x="1183253" y="1778628"/>
        <a:ext cx="6992711" cy="991462"/>
      </dsp:txXfrm>
    </dsp:sp>
    <dsp:sp modelId="{08D84045-0C95-43D4-9763-C5298CB95904}">
      <dsp:nvSpPr>
        <dsp:cNvPr id="0" name=""/>
        <dsp:cNvSpPr/>
      </dsp:nvSpPr>
      <dsp:spPr>
        <a:xfrm rot="5400000">
          <a:off x="-253554" y="3485207"/>
          <a:ext cx="1690360" cy="118325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kk-KZ" sz="3300" kern="1200" dirty="0"/>
            <a:t> </a:t>
          </a:r>
          <a:endParaRPr lang="ru-RU" sz="3300" kern="1200" dirty="0"/>
        </a:p>
      </dsp:txBody>
      <dsp:txXfrm rot="-5400000">
        <a:off x="0" y="3823279"/>
        <a:ext cx="1183252" cy="507108"/>
      </dsp:txXfrm>
    </dsp:sp>
    <dsp:sp modelId="{34C7E661-50C3-4D50-9F61-869CF6CEE492}">
      <dsp:nvSpPr>
        <dsp:cNvPr id="0" name=""/>
        <dsp:cNvSpPr/>
      </dsp:nvSpPr>
      <dsp:spPr>
        <a:xfrm rot="5400000">
          <a:off x="4157059" y="257847"/>
          <a:ext cx="1098734" cy="704634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kk-KZ" sz="1400" b="1" kern="1200" dirty="0">
              <a:latin typeface="Times New Roman" pitchFamily="18" charset="0"/>
              <a:cs typeface="Times New Roman" pitchFamily="18" charset="0"/>
            </a:rPr>
            <a:t>ФАС «Бәсекелестік және тауар нарықтарындағы монополистік қызметті шектеу туралы» РЖД заңның 5-бабын бұзды деген айыппен сотқа жүгінді. Бұл шешімге РЖДның теміржол вагондарына ағаш тиеуге тыйым салуы себеп болды. РЖДның шешімі: “енді ағаштарды тек ашық алаңдарда тасымалдауға болады, ал жартылай вагондар басқа мақсаттарға жіберіледі”- еді.</a:t>
          </a:r>
          <a:endParaRPr lang="ru-RU" sz="1400" b="1" kern="1200" dirty="0">
            <a:latin typeface="Times New Roman" pitchFamily="18" charset="0"/>
            <a:cs typeface="Times New Roman" pitchFamily="18" charset="0"/>
          </a:endParaRPr>
        </a:p>
      </dsp:txBody>
      <dsp:txXfrm rot="-5400000">
        <a:off x="1183253" y="3285289"/>
        <a:ext cx="6992711" cy="991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9B0E3-1C1B-4020-B815-F27858F638A5}">
      <dsp:nvSpPr>
        <dsp:cNvPr id="0" name=""/>
        <dsp:cNvSpPr/>
      </dsp:nvSpPr>
      <dsp:spPr>
        <a:xfrm rot="5400000">
          <a:off x="-192174" y="194900"/>
          <a:ext cx="1281160" cy="8968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kk-KZ" sz="2500" kern="1200" dirty="0"/>
            <a:t> </a:t>
          </a:r>
          <a:endParaRPr lang="ru-RU" sz="2500" kern="1200" dirty="0"/>
        </a:p>
      </dsp:txBody>
      <dsp:txXfrm rot="-5400000">
        <a:off x="0" y="451132"/>
        <a:ext cx="896812" cy="384348"/>
      </dsp:txXfrm>
    </dsp:sp>
    <dsp:sp modelId="{1408E528-0F66-4A39-8126-B71B2E3A36C6}">
      <dsp:nvSpPr>
        <dsp:cNvPr id="0" name=""/>
        <dsp:cNvSpPr/>
      </dsp:nvSpPr>
      <dsp:spPr>
        <a:xfrm rot="5400000">
          <a:off x="3736460" y="-2836921"/>
          <a:ext cx="832754" cy="651204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kk-KZ" sz="1400" b="1" kern="1200" dirty="0">
              <a:latin typeface="Times New Roman" pitchFamily="18" charset="0"/>
              <a:cs typeface="Times New Roman" pitchFamily="18" charset="0"/>
            </a:rPr>
            <a:t>Темір жол министрлігіне монополияға қарсы заңның 7-бабын бұзатыны рассталып құқық бұзушылықтарды жоюға байланысты шешім - «Злоитое звено» аумағында орналасқан Камышовая шекара бекетінің желілік кодын және тасымалдау шарттарын жариялау, сондай-ақ тарифтік нұсқаулыққа тиісті өзгертулер енгізу туралы бұйрық қабылданды.</a:t>
          </a:r>
          <a:endParaRPr lang="ru-RU" sz="1400" b="1" kern="1200" dirty="0">
            <a:latin typeface="Times New Roman" pitchFamily="18" charset="0"/>
            <a:cs typeface="Times New Roman" pitchFamily="18" charset="0"/>
          </a:endParaRPr>
        </a:p>
      </dsp:txBody>
      <dsp:txXfrm rot="-5400000">
        <a:off x="896813" y="43378"/>
        <a:ext cx="6471397" cy="751450"/>
      </dsp:txXfrm>
    </dsp:sp>
    <dsp:sp modelId="{024DD123-C9F2-4857-88D8-A36056D5041E}">
      <dsp:nvSpPr>
        <dsp:cNvPr id="0" name=""/>
        <dsp:cNvSpPr/>
      </dsp:nvSpPr>
      <dsp:spPr>
        <a:xfrm rot="5400000">
          <a:off x="-192174" y="1277206"/>
          <a:ext cx="1281160" cy="8968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kk-KZ" sz="2500" kern="1200" dirty="0"/>
            <a:t> </a:t>
          </a:r>
          <a:endParaRPr lang="ru-RU" sz="2500" kern="1200" dirty="0"/>
        </a:p>
      </dsp:txBody>
      <dsp:txXfrm rot="-5400000">
        <a:off x="0" y="1533438"/>
        <a:ext cx="896812" cy="384348"/>
      </dsp:txXfrm>
    </dsp:sp>
    <dsp:sp modelId="{68D510AF-1558-4CBC-8742-A484A31AE813}">
      <dsp:nvSpPr>
        <dsp:cNvPr id="0" name=""/>
        <dsp:cNvSpPr/>
      </dsp:nvSpPr>
      <dsp:spPr>
        <a:xfrm rot="5400000">
          <a:off x="3736460" y="-1754615"/>
          <a:ext cx="832754" cy="651204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i="0" kern="1200" dirty="0" err="1">
              <a:latin typeface="Times New Roman" pitchFamily="18" charset="0"/>
              <a:cs typeface="Times New Roman" pitchFamily="18" charset="0"/>
            </a:rPr>
            <a:t>Мәскеу арбитраждық </a:t>
          </a:r>
          <a:r>
            <a:rPr lang="ru-RU" sz="1400" b="1" i="0" kern="1200" dirty="0">
              <a:latin typeface="Times New Roman" pitchFamily="18" charset="0"/>
              <a:cs typeface="Times New Roman" pitchFamily="18" charset="0"/>
            </a:rPr>
            <a:t>соты </a:t>
          </a:r>
          <a:r>
            <a:rPr lang="ru-RU" sz="1400" b="1" i="0" kern="1200" dirty="0" err="1">
              <a:latin typeface="Times New Roman" pitchFamily="18" charset="0"/>
              <a:cs typeface="Times New Roman" pitchFamily="18" charset="0"/>
            </a:rPr>
            <a:t>шешімі</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бойынша</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Ресей</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Федерациясының Федералды</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монополияға қарсы органны</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РЖДны</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ЖАСО-Полис</a:t>
          </a:r>
          <a:r>
            <a:rPr lang="ru-RU" sz="1400" b="1" i="0" kern="1200" dirty="0">
              <a:latin typeface="Times New Roman" pitchFamily="18" charset="0"/>
              <a:cs typeface="Times New Roman" pitchFamily="18" charset="0"/>
            </a:rPr>
            <a:t>»</a:t>
          </a:r>
          <a:r>
            <a:rPr lang="ru-RU" sz="1400" b="1" i="0" kern="1200" dirty="0" err="1">
              <a:latin typeface="Times New Roman" pitchFamily="18" charset="0"/>
              <a:cs typeface="Times New Roman" pitchFamily="18" charset="0"/>
            </a:rPr>
            <a:t>компаниясымен</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келісім</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жасауын</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қадағалауды міндет</a:t>
          </a:r>
          <a:r>
            <a:rPr lang="ru-RU" sz="1400" b="1" i="0" kern="1200" dirty="0">
              <a:latin typeface="Times New Roman" pitchFamily="18" charset="0"/>
              <a:cs typeface="Times New Roman" pitchFamily="18" charset="0"/>
            </a:rPr>
            <a:t> </a:t>
          </a:r>
          <a:r>
            <a:rPr lang="ru-RU" sz="1400" b="1" i="0" kern="1200" dirty="0" err="1">
              <a:latin typeface="Times New Roman" pitchFamily="18" charset="0"/>
              <a:cs typeface="Times New Roman" pitchFamily="18" charset="0"/>
            </a:rPr>
            <a:t>етті</a:t>
          </a:r>
          <a:r>
            <a:rPr lang="ru-RU" sz="1400" b="1" i="0" kern="1200" dirty="0">
              <a:latin typeface="Times New Roman" pitchFamily="18" charset="0"/>
              <a:cs typeface="Times New Roman" pitchFamily="18" charset="0"/>
            </a:rPr>
            <a:t>.</a:t>
          </a:r>
          <a:endParaRPr lang="ru-RU" sz="1400" b="1" kern="1200" dirty="0">
            <a:latin typeface="Times New Roman" pitchFamily="18" charset="0"/>
            <a:cs typeface="Times New Roman" pitchFamily="18" charset="0"/>
          </a:endParaRPr>
        </a:p>
      </dsp:txBody>
      <dsp:txXfrm rot="-5400000">
        <a:off x="896813" y="1125684"/>
        <a:ext cx="6471397" cy="751450"/>
      </dsp:txXfrm>
    </dsp:sp>
    <dsp:sp modelId="{2428C853-74E3-4105-88AC-136CAE31BCC9}">
      <dsp:nvSpPr>
        <dsp:cNvPr id="0" name=""/>
        <dsp:cNvSpPr/>
      </dsp:nvSpPr>
      <dsp:spPr>
        <a:xfrm rot="5400000">
          <a:off x="-192174" y="2359512"/>
          <a:ext cx="1281160" cy="89681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kk-KZ" sz="2500" kern="1200" dirty="0"/>
            <a:t> </a:t>
          </a:r>
          <a:endParaRPr lang="ru-RU" sz="2500" kern="1200" dirty="0"/>
        </a:p>
      </dsp:txBody>
      <dsp:txXfrm rot="-5400000">
        <a:off x="0" y="2615744"/>
        <a:ext cx="896812" cy="384348"/>
      </dsp:txXfrm>
    </dsp:sp>
    <dsp:sp modelId="{C605089B-A1C6-49F6-9D7C-5C8DD0B18F37}">
      <dsp:nvSpPr>
        <dsp:cNvPr id="0" name=""/>
        <dsp:cNvSpPr/>
      </dsp:nvSpPr>
      <dsp:spPr>
        <a:xfrm rot="5400000">
          <a:off x="3736460" y="-672309"/>
          <a:ext cx="832754" cy="651204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kk-KZ" sz="1100" b="1" kern="1200" dirty="0">
              <a:latin typeface="Times New Roman" pitchFamily="18" charset="0"/>
              <a:cs typeface="Times New Roman" pitchFamily="18" charset="0"/>
            </a:rPr>
            <a:t>Федералдық монополияға қарсы қызмет «</a:t>
          </a:r>
          <a:r>
            <a:rPr lang="ru-RU" sz="1100" b="1" kern="1200" dirty="0">
              <a:latin typeface="Times New Roman" pitchFamily="18" charset="0"/>
              <a:cs typeface="Times New Roman" pitchFamily="18" charset="0"/>
            </a:rPr>
            <a:t>Российские железные дороги</a:t>
          </a:r>
          <a:r>
            <a:rPr lang="kk-KZ" sz="1100" b="1" kern="1200" dirty="0">
              <a:latin typeface="Times New Roman" pitchFamily="18" charset="0"/>
              <a:cs typeface="Times New Roman" pitchFamily="18" charset="0"/>
            </a:rPr>
            <a:t>» ААҚ ағаш жөнелтушілердің құқығын шектеуі бойынша кінәлі деп таныды және «</a:t>
          </a:r>
          <a:r>
            <a:rPr lang="ru-RU" sz="1100" b="1" kern="1200" dirty="0">
              <a:latin typeface="Times New Roman" pitchFamily="18" charset="0"/>
              <a:cs typeface="Times New Roman" pitchFamily="18" charset="0"/>
            </a:rPr>
            <a:t>Российские железные дороги</a:t>
          </a:r>
          <a:r>
            <a:rPr lang="kk-KZ" sz="1100" b="1" kern="1200" dirty="0">
              <a:latin typeface="Times New Roman" pitchFamily="18" charset="0"/>
              <a:cs typeface="Times New Roman" pitchFamily="18" charset="0"/>
            </a:rPr>
            <a:t>»-ға жіберген телеграфиялық нұсқаулықты алып тастау туралы нұсқама берді. Нұсқамадағы теміржол жартылай вагондарында ағаш  тасымалдауға тыйым салынған құрылымдық бөлімшені өзгерту көрсетілген.</a:t>
          </a:r>
          <a:endParaRPr lang="ru-RU" sz="1100" b="1" kern="1200" dirty="0">
            <a:latin typeface="Times New Roman" pitchFamily="18" charset="0"/>
            <a:cs typeface="Times New Roman" pitchFamily="18" charset="0"/>
          </a:endParaRPr>
        </a:p>
      </dsp:txBody>
      <dsp:txXfrm rot="-5400000">
        <a:off x="896813" y="2207990"/>
        <a:ext cx="6471397" cy="75145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7" name="Title 6"/>
          <p:cNvSpPr>
            <a:spLocks noGrp="1"/>
          </p:cNvSpPr>
          <p:nvPr>
            <p:ph type="title"/>
          </p:nvPr>
        </p:nvSpPr>
        <p:spPr/>
        <p:txBody>
          <a:bodyPr/>
          <a:lstStyle/>
          <a:p>
            <a:r>
              <a:rPr lang="ru-RU"/>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B106E36-FD25-4E2D-B0AA-010F637433A0}" type="datetimeFigureOut">
              <a:rPr lang="ru-RU" smtClean="0"/>
              <a:pPr/>
              <a:t>04.04.2020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25C68B6-61C2-468F-89AB-4B9F7531AA68}"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s0.rbk.ru/v6_top_pics/resized/1180xH/media/img/4/78/754598639431784.gif" TargetMode="External"/><Relationship Id="rId3" Type="http://schemas.openxmlformats.org/officeDocument/2006/relationships/hyperlink" Target="https://commons.wikimedia.org/wiki/File:Moscow_Narkomput_X37.jpg?uselang=ru" TargetMode="External"/><Relationship Id="rId7" Type="http://schemas.openxmlformats.org/officeDocument/2006/relationships/hyperlink" Target="https://iom.anketolog.ru/2015/05/08/nazvany-3-glavnyh-nedostatka-v-rabote-rzhd" TargetMode="External"/><Relationship Id="rId2" Type="http://schemas.openxmlformats.org/officeDocument/2006/relationships/hyperlink" Target="https://www.google.com/search?q=%D0%BE%D0%B0%D0%BE+%D1%80%D0%B6%D0%B4+%D0%BC%D0%BE%D0%BD%D0%BE%D0%BF%D0%BE%D0%BB%D0%B8%D1%81%D1%82&amp;safe=active&amp;rlz=1C1GCEV_enKZ864KZ869&amp;sxsrf=ACYBGNTLPMKuhWbZ2IzavziS4rRF6IBGow:1571302345996&amp;source=lnms&amp;tbm=isch&amp;sa=X&amp;ved=0ahUKEwiktqux9aLlAhWMfZoKHedqAmEQ_AUIEygC&amp;biw=1680&amp;bih=890" TargetMode="External"/><Relationship Id="rId1" Type="http://schemas.openxmlformats.org/officeDocument/2006/relationships/slideLayout" Target="../slideLayouts/slideLayout2.xml"/><Relationship Id="rId6" Type="http://schemas.openxmlformats.org/officeDocument/2006/relationships/hyperlink" Target="https://www.google.com/url?sa=i&amp;source=images&amp;cd=&amp;ved=2ahUKEwiyjY6ThqPlAhUlwqYKHT_TDkYQjRx6BAgBEAQ&amp;url=https://10i5.ru/raznoe/primery-estestvennyh-monopolij.html&amp;psig=AOvVaw0ZHnYUpgnkd3TUduUnW9aU&amp;ust=1571392934220257" TargetMode="External"/><Relationship Id="rId5" Type="http://schemas.openxmlformats.org/officeDocument/2006/relationships/hyperlink" Target="https://www.google.com/url?sa=i&amp;source=images&amp;cd=&amp;ved=2ahUKEwjk-5TKhaPlAhXw0qYKHZdpDFkQjRx6BAgBEAQ&amp;url=https://vk.com/plus.minus.tulgu&amp;psig=AOvVaw2I1ZTSsEhRMRPSLecIFhlP&amp;ust=1571393087589291" TargetMode="External"/><Relationship Id="rId4" Type="http://schemas.openxmlformats.org/officeDocument/2006/relationships/hyperlink" Target="https://ru.wikipedia.org/wiki/%D0%A0%D0%BE%D1%81%D1%81%D0%B8%D0%B9%D1%81%D0%BA%D0%B8%D0%B5_%D0%B6%D0%B5%D0%BB%D0%B5%D0%B7%D0%BD%D1%8B%D0%B5_%D0%B4%D0%BE%D1%80%D0%BE%D0%B3%D0%B8" TargetMode="External"/><Relationship Id="rId9" Type="http://schemas.openxmlformats.org/officeDocument/2006/relationships/hyperlink" Target="https://www.rbc.ru/economics/06/12/2004/5703c1879a7947dde8e08b1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003" y="548680"/>
            <a:ext cx="7851648" cy="1828800"/>
          </a:xfrm>
        </p:spPr>
        <p:txBody>
          <a:bodyPr>
            <a:normAutofit fontScale="90000"/>
          </a:bodyPr>
          <a:lstStyle/>
          <a:p>
            <a:pPr algn="ctr"/>
            <a:r>
              <a:rPr lang="ru-RU" b="1" u="sng" dirty="0">
                <a:latin typeface="Times New Roman" panose="02020603050405020304" pitchFamily="18" charset="0"/>
                <a:cs typeface="Times New Roman" panose="02020603050405020304" pitchFamily="18" charset="0"/>
              </a:rPr>
              <a:t>«РЖД» </a:t>
            </a:r>
            <a:r>
              <a:rPr lang="ru-RU" b="1" u="sng" dirty="0" err="1">
                <a:latin typeface="Times New Roman" panose="02020603050405020304" pitchFamily="18" charset="0"/>
                <a:cs typeface="Times New Roman" panose="02020603050405020304" pitchFamily="18" charset="0"/>
              </a:rPr>
              <a:t>монополиясына</a:t>
            </a:r>
            <a:r>
              <a:rPr lang="ru-RU" b="1" u="sng" dirty="0">
                <a:latin typeface="Times New Roman" panose="02020603050405020304" pitchFamily="18" charset="0"/>
                <a:cs typeface="Times New Roman" panose="02020603050405020304" pitchFamily="18" charset="0"/>
              </a:rPr>
              <a:t> </a:t>
            </a:r>
            <a:r>
              <a:rPr lang="ru-RU" b="1" u="sng" dirty="0" err="1">
                <a:latin typeface="Times New Roman" panose="02020603050405020304" pitchFamily="18" charset="0"/>
                <a:cs typeface="Times New Roman" panose="02020603050405020304" pitchFamily="18" charset="0"/>
              </a:rPr>
              <a:t>талдау</a:t>
            </a:r>
            <a:br>
              <a:rPr lang="ru-RU"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pic>
        <p:nvPicPr>
          <p:cNvPr id="13314" name="Picture 2" descr="Картинки по запросу оао ржд монополист"/>
          <p:cNvPicPr>
            <a:picLocks noChangeAspect="1" noChangeArrowheads="1"/>
          </p:cNvPicPr>
          <p:nvPr/>
        </p:nvPicPr>
        <p:blipFill>
          <a:blip r:embed="rId2"/>
          <a:srcRect/>
          <a:stretch>
            <a:fillRect/>
          </a:stretch>
        </p:blipFill>
        <p:spPr bwMode="auto">
          <a:xfrm>
            <a:off x="2339752" y="1979292"/>
            <a:ext cx="4071934" cy="25003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lgn="just">
              <a:buNone/>
            </a:pPr>
            <a:r>
              <a:rPr lang="kk-KZ" dirty="0"/>
              <a:t>	</a:t>
            </a:r>
            <a:r>
              <a:rPr lang="kk-KZ" dirty="0">
                <a:latin typeface="Times New Roman" pitchFamily="18" charset="0"/>
                <a:cs typeface="Times New Roman" pitchFamily="18" charset="0"/>
              </a:rPr>
              <a:t>	“РЖД” Ресей нарығында монополия болып табылады. Себебі, ол салада үлкен үлесті қамтиды. “РЖД” бағаға тікелей әсер етеді және оны өзі белгіліеп, қадағалап отырады. Қоғам тікелей тәуелді және монополияның жеке критерийлеріне байланысты зардаптар шегуде. Жалғыз ғана бәсекелесі бар- ол нарықтың өте аз бөлігін алып жатыр. Монополияға байланысты бірқатар заң бұзушылықтар байқалып, антимонополиялық нормалар негізінде санкциялар алған. </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2555776" y="764704"/>
            <a:ext cx="8229600" cy="1143000"/>
          </a:xfrm>
        </p:spPr>
        <p:txBody>
          <a:bodyPr/>
          <a:lstStyle/>
          <a:p>
            <a:r>
              <a:rPr lang="kk-KZ" b="1" dirty="0">
                <a:latin typeface="Times New Roman" pitchFamily="18" charset="0"/>
                <a:cs typeface="Times New Roman" pitchFamily="18" charset="0"/>
              </a:rPr>
              <a:t>Қорытынды</a:t>
            </a:r>
            <a:endParaRPr lang="ru-RU"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643050"/>
            <a:ext cx="8229600" cy="5000660"/>
          </a:xfrm>
        </p:spPr>
        <p:txBody>
          <a:bodyPr>
            <a:normAutofit fontScale="55000" lnSpcReduction="20000"/>
          </a:bodyPr>
          <a:lstStyle/>
          <a:p>
            <a:r>
              <a:rPr lang="en-US" sz="2500" dirty="0">
                <a:latin typeface="Times New Roman" pitchFamily="18" charset="0"/>
                <a:cs typeface="Times New Roman" pitchFamily="18" charset="0"/>
                <a:hlinkClick r:id="rId2"/>
              </a:rPr>
              <a:t>https://www.google.com/search?q=%D0%BE%D0%B0%D0%BE+%D1%80%D0%B6%D0%B4+%D0%BC%D0%BE%D0%BD%D0%BE%D0%BF%D0%BE%D0%BB%D0%B8%D1%81%D1%82&amp;safe=active&amp;rlz=1C1GCEV_enKZ864KZ869&amp;sxsrf=ACYBGNTLPMKuhWbZ2IzavziS4rRF6IBGow:1571302345996&amp;source=lnms&amp;tbm=isch&amp;sa=X&amp;ved=0ahUKEwiktqux9aLlAhWMfZoKHedqAmEQ_AUIEygC&amp;biw=1680&amp;bih=890#imgrc=4TsmGL1TaRwSbM:</a:t>
            </a:r>
            <a:endParaRPr lang="kk-KZ" sz="2500" dirty="0">
              <a:latin typeface="Times New Roman" pitchFamily="18" charset="0"/>
              <a:cs typeface="Times New Roman" pitchFamily="18" charset="0"/>
            </a:endParaRPr>
          </a:p>
          <a:p>
            <a:r>
              <a:rPr lang="en-US" sz="2500" dirty="0">
                <a:latin typeface="Times New Roman" pitchFamily="18" charset="0"/>
                <a:cs typeface="Times New Roman" pitchFamily="18" charset="0"/>
                <a:hlinkClick r:id="rId3"/>
              </a:rPr>
              <a:t>https://commons.wikimedia.org/wiki/File:Moscow_Narkomput_X37.jpg?uselang=ru</a:t>
            </a:r>
            <a:endParaRPr lang="en-US" sz="2500" dirty="0">
              <a:latin typeface="Times New Roman" pitchFamily="18" charset="0"/>
              <a:cs typeface="Times New Roman" pitchFamily="18" charset="0"/>
            </a:endParaRPr>
          </a:p>
          <a:p>
            <a:r>
              <a:rPr lang="en-US" sz="2500" dirty="0">
                <a:latin typeface="Times New Roman" pitchFamily="18" charset="0"/>
                <a:cs typeface="Times New Roman" pitchFamily="18" charset="0"/>
                <a:hlinkClick r:id="rId4"/>
              </a:rPr>
              <a:t>https://ru.wikipedia.org/wiki/%D0%A0%D0%BE%D1%81%D1%81%D0%B8%D0%B9%D1%81%D0%BA%D0%B8%D0%B5_%D0%B6%D0%B5%D0%BB%D0%B5%D0%B7%D0%BD%D1%8B%D0%B5_%D0%B4%D0%BE%D1%80%D0%BE%D0%B3%D0%B8#%D0%92%D0%B7%D0%B0%D0%B8%D0%BC%D0%BE%D0%BE%D1%82%D0%BD%D0%BE%D1%88%D0%B5%D0%BD%D0%B8%D1%8F_%D0%BC%D0%B5%D0%B6%D0%B4%D1%83_%D0%A4%D0%B5%D0%B4%D0%B5%D1%80%D0%B0%D0%BB%D1%8C%D0%BD%D0%BE%D0%B9_%D0%B0%D0%BD%D1%82%D0%B8%D0%BC%D0%BE%D0%BD%D0%BE%D0%BF%D0%BE%D0%BB%D1%8C%D0%BD%D0%BE%D0%B9_%D1%81%D0%BB%D1%83%D0%B6%</a:t>
            </a:r>
          </a:p>
          <a:p>
            <a:r>
              <a:rPr lang="en-US" sz="2500" dirty="0">
                <a:latin typeface="Times New Roman" pitchFamily="18" charset="0"/>
                <a:cs typeface="Times New Roman" pitchFamily="18" charset="0"/>
                <a:hlinkClick r:id="rId4"/>
              </a:rPr>
              <a:t>D0%B1%D0%BE%D0%B9_%D0%B8_%D0%A0%D0%96%D0%94</a:t>
            </a:r>
            <a:endParaRPr lang="kk-KZ" sz="2500" dirty="0">
              <a:latin typeface="Times New Roman" pitchFamily="18" charset="0"/>
              <a:cs typeface="Times New Roman" pitchFamily="18" charset="0"/>
            </a:endParaRPr>
          </a:p>
          <a:p>
            <a:r>
              <a:rPr lang="en-US" sz="2500" dirty="0">
                <a:latin typeface="Times New Roman" pitchFamily="18" charset="0"/>
                <a:cs typeface="Times New Roman" pitchFamily="18" charset="0"/>
                <a:hlinkClick r:id="rId5"/>
              </a:rPr>
              <a:t>https://www.google.com/url?sa=i&amp;source=images&amp;cd=&amp;ved=2ahUKEwjk-5TKhaPlAhXw0qYKHZdpDFkQjRx6BAgBEAQ&amp;url=https%3A%2F%2Fvk.com%2Fplus.minus.tulgu&amp;psig=AOvVaw2I1ZTSsEhRMRPSLecIFhlP&amp;ust=1571393087589291</a:t>
            </a:r>
            <a:endParaRPr lang="kk-KZ" sz="2500" dirty="0">
              <a:latin typeface="Times New Roman" pitchFamily="18" charset="0"/>
              <a:cs typeface="Times New Roman" pitchFamily="18" charset="0"/>
            </a:endParaRPr>
          </a:p>
          <a:p>
            <a:r>
              <a:rPr lang="en-US" sz="2500" dirty="0">
                <a:latin typeface="Times New Roman" pitchFamily="18" charset="0"/>
                <a:cs typeface="Times New Roman" pitchFamily="18" charset="0"/>
                <a:hlinkClick r:id="rId6"/>
              </a:rPr>
              <a:t>https://www.google.com/url?sa=i&amp;source=images&amp;cd=&amp;ved=2ahUKEwiyjY6ThqPlAhUlwqYKHT_TDkYQjRx6BAgBEAQ&amp;url=https%3A%2F%2F10i5.ru%2Fraznoe%2Fprimery-estestvennyh-monopolij.html&amp;psig=AOvVaw0ZHnYUpgnkd3TUduUnW9aU&amp;ust=1571392934220257</a:t>
            </a:r>
            <a:endParaRPr lang="kk-KZ" sz="2500" dirty="0">
              <a:latin typeface="Times New Roman" pitchFamily="18" charset="0"/>
              <a:cs typeface="Times New Roman" pitchFamily="18" charset="0"/>
            </a:endParaRPr>
          </a:p>
          <a:p>
            <a:r>
              <a:rPr lang="en-US" sz="2500" dirty="0">
                <a:latin typeface="Times New Roman" pitchFamily="18" charset="0"/>
                <a:cs typeface="Times New Roman" pitchFamily="18" charset="0"/>
                <a:hlinkClick r:id="rId7"/>
              </a:rPr>
              <a:t>https://iom.anketolog.ru/2015/05/08/nazvany-3-glavnyh-nedostatka-v-rabote-rzhd#</a:t>
            </a:r>
            <a:endParaRPr lang="kk-KZ" sz="2500" dirty="0">
              <a:latin typeface="Times New Roman" pitchFamily="18" charset="0"/>
              <a:cs typeface="Times New Roman" pitchFamily="18" charset="0"/>
            </a:endParaRPr>
          </a:p>
          <a:p>
            <a:r>
              <a:rPr lang="en-US" sz="2500" dirty="0">
                <a:latin typeface="Times New Roman" pitchFamily="18" charset="0"/>
                <a:cs typeface="Times New Roman" pitchFamily="18" charset="0"/>
                <a:hlinkClick r:id="rId8"/>
              </a:rPr>
              <a:t>https://s0.rbk.ru/v6_top_pics/resized/1180xH/media/img/4/78/754598639431784.gif</a:t>
            </a:r>
            <a:endParaRPr lang="kk-KZ" sz="2500" dirty="0">
              <a:latin typeface="Times New Roman" pitchFamily="18" charset="0"/>
              <a:cs typeface="Times New Roman" pitchFamily="18" charset="0"/>
            </a:endParaRPr>
          </a:p>
          <a:p>
            <a:r>
              <a:rPr lang="en-US" sz="2500" dirty="0">
                <a:hlinkClick r:id="rId9"/>
              </a:rPr>
              <a:t>https://www.rbc.ru/economics/06/12/2004/5703c1879a7947dde8e08b18</a:t>
            </a:r>
            <a:endParaRPr lang="ru-RU" sz="2500" dirty="0">
              <a:latin typeface="Times New Roman" pitchFamily="18" charset="0"/>
              <a:cs typeface="Times New Roman" pitchFamily="18" charset="0"/>
            </a:endParaRPr>
          </a:p>
          <a:p>
            <a:endParaRPr lang="ru-RU" dirty="0"/>
          </a:p>
        </p:txBody>
      </p:sp>
      <p:sp>
        <p:nvSpPr>
          <p:cNvPr id="2" name="Заголовок 1"/>
          <p:cNvSpPr>
            <a:spLocks noGrp="1"/>
          </p:cNvSpPr>
          <p:nvPr>
            <p:ph type="title"/>
          </p:nvPr>
        </p:nvSpPr>
        <p:spPr>
          <a:xfrm>
            <a:off x="642910" y="357166"/>
            <a:ext cx="8229600" cy="1143000"/>
          </a:xfrm>
        </p:spPr>
        <p:txBody>
          <a:bodyPr/>
          <a:lstStyle/>
          <a:p>
            <a:r>
              <a:rPr lang="kk-KZ" b="1" dirty="0">
                <a:latin typeface="Times New Roman" pitchFamily="18" charset="0"/>
                <a:cs typeface="Times New Roman" pitchFamily="18" charset="0"/>
              </a:rPr>
              <a:t>Пайдаланылған әдебиеттер</a:t>
            </a:r>
            <a:endParaRPr lang="ru-RU"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714488"/>
            <a:ext cx="8158162" cy="4460558"/>
          </a:xfrm>
        </p:spPr>
        <p:txBody>
          <a:bodyPr>
            <a:normAutofit/>
          </a:bodyPr>
          <a:lstStyle/>
          <a:p>
            <a:r>
              <a:rPr lang="kk-KZ" dirty="0">
                <a:latin typeface="Times New Roman" pitchFamily="18" charset="0"/>
                <a:cs typeface="Times New Roman" pitchFamily="18" charset="0"/>
              </a:rPr>
              <a:t>Кіріспе </a:t>
            </a:r>
          </a:p>
          <a:p>
            <a:pPr>
              <a:buNone/>
            </a:pPr>
            <a:r>
              <a:rPr lang="kk-KZ" dirty="0">
                <a:latin typeface="Times New Roman" pitchFamily="18" charset="0"/>
                <a:cs typeface="Times New Roman" pitchFamily="18" charset="0"/>
              </a:rPr>
              <a:t>“РЖД” жалпы сипаттама</a:t>
            </a:r>
          </a:p>
          <a:p>
            <a:r>
              <a:rPr lang="kk-KZ" dirty="0">
                <a:latin typeface="Times New Roman" pitchFamily="18" charset="0"/>
                <a:cs typeface="Times New Roman" pitchFamily="18" charset="0"/>
              </a:rPr>
              <a:t>Негізігі бөлім</a:t>
            </a:r>
          </a:p>
          <a:p>
            <a:pPr marL="514350" indent="-514350">
              <a:buFont typeface="+mj-lt"/>
              <a:buAutoNum type="arabicPeriod"/>
            </a:pPr>
            <a:r>
              <a:rPr lang="kk-KZ" dirty="0">
                <a:latin typeface="Times New Roman" pitchFamily="18" charset="0"/>
                <a:cs typeface="Times New Roman" pitchFamily="18" charset="0"/>
              </a:rPr>
              <a:t>Монополияға мысал</a:t>
            </a:r>
          </a:p>
          <a:p>
            <a:pPr marL="514350" indent="-514350">
              <a:buFont typeface="+mj-lt"/>
              <a:buAutoNum type="arabicPeriod"/>
            </a:pPr>
            <a:r>
              <a:rPr lang="kk-KZ" dirty="0">
                <a:latin typeface="Times New Roman" pitchFamily="18" charset="0"/>
                <a:cs typeface="Times New Roman" pitchFamily="18" charset="0"/>
              </a:rPr>
              <a:t>“РЖД”-ның қоғамдық шығындары</a:t>
            </a:r>
          </a:p>
          <a:p>
            <a:pPr marL="514350" indent="-514350">
              <a:buFont typeface="+mj-lt"/>
              <a:buAutoNum type="arabicPeriod"/>
            </a:pPr>
            <a:r>
              <a:rPr lang="kk-KZ" dirty="0">
                <a:latin typeface="Times New Roman" pitchFamily="18" charset="0"/>
                <a:cs typeface="Times New Roman" pitchFamily="18" charset="0"/>
              </a:rPr>
              <a:t>Мемлекеттің монополияға қарсы саясаты</a:t>
            </a:r>
          </a:p>
          <a:p>
            <a:pPr marL="514350" indent="-514350"/>
            <a:r>
              <a:rPr lang="kk-KZ" dirty="0">
                <a:latin typeface="Times New Roman" pitchFamily="18" charset="0"/>
                <a:cs typeface="Times New Roman" pitchFamily="18" charset="0"/>
              </a:rPr>
              <a:t>Қорытынды</a:t>
            </a:r>
          </a:p>
          <a:p>
            <a:pPr marL="514350" indent="-514350"/>
            <a:r>
              <a:rPr lang="kk-KZ" dirty="0">
                <a:latin typeface="Times New Roman" pitchFamily="18" charset="0"/>
                <a:cs typeface="Times New Roman" pitchFamily="18" charset="0"/>
              </a:rPr>
              <a:t>Пайдаланылған әдебиеттер тізімі</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2071670" y="428604"/>
            <a:ext cx="8229600" cy="1143000"/>
          </a:xfrm>
        </p:spPr>
        <p:txBody>
          <a:bodyPr/>
          <a:lstStyle/>
          <a:p>
            <a:r>
              <a:rPr lang="kk-KZ" b="1" dirty="0">
                <a:latin typeface="Times New Roman" pitchFamily="18" charset="0"/>
                <a:cs typeface="Times New Roman" pitchFamily="18" charset="0"/>
              </a:rPr>
              <a:t>Жоспар</a:t>
            </a:r>
            <a:endParaRPr lang="ru-RU"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285860"/>
            <a:ext cx="8229600" cy="5072098"/>
          </a:xfrm>
        </p:spPr>
        <p:txBody>
          <a:bodyPr>
            <a:normAutofit/>
          </a:bodyPr>
          <a:lstStyle/>
          <a:p>
            <a:pPr algn="just"/>
            <a:r>
              <a:rPr lang="ru-RU" b="1" dirty="0">
                <a:latin typeface="Times New Roman" pitchFamily="18" charset="0"/>
                <a:cs typeface="Times New Roman" pitchFamily="18" charset="0"/>
              </a:rPr>
              <a:t>Российские железные дороги-</a:t>
            </a:r>
            <a:r>
              <a:rPr lang="kk-KZ" dirty="0">
                <a:latin typeface="Times New Roman" pitchFamily="18" charset="0"/>
                <a:cs typeface="Times New Roman" pitchFamily="18" charset="0"/>
              </a:rPr>
              <a:t>Ресейдің мемлекеттік тігінен интеграцияланған компаниясы, қоғамдық инфрақұрылымның иесі және Ресей темір жол желісінің ең ірі тасымалдаушысы.</a:t>
            </a:r>
          </a:p>
          <a:p>
            <a:pPr algn="just"/>
            <a:r>
              <a:rPr lang="kk-KZ" b="1" dirty="0">
                <a:latin typeface="Times New Roman" pitchFamily="18" charset="0"/>
                <a:cs typeface="Times New Roman" pitchFamily="18" charset="0"/>
              </a:rPr>
              <a:t>Типі: </a:t>
            </a:r>
            <a:r>
              <a:rPr lang="kk-KZ" dirty="0">
                <a:latin typeface="Times New Roman" pitchFamily="18" charset="0"/>
                <a:cs typeface="Times New Roman" pitchFamily="18" charset="0"/>
              </a:rPr>
              <a:t>Ашық акционерлік қоғам</a:t>
            </a:r>
          </a:p>
          <a:p>
            <a:pPr algn="just"/>
            <a:r>
              <a:rPr lang="kk-KZ" b="1" dirty="0">
                <a:latin typeface="Times New Roman" pitchFamily="18" charset="0"/>
                <a:cs typeface="Times New Roman" pitchFamily="18" charset="0"/>
              </a:rPr>
              <a:t>Құрылған жылы: </a:t>
            </a:r>
            <a:r>
              <a:rPr lang="kk-KZ" dirty="0">
                <a:latin typeface="Times New Roman" pitchFamily="18" charset="0"/>
                <a:cs typeface="Times New Roman" pitchFamily="18" charset="0"/>
              </a:rPr>
              <a:t>2003ж</a:t>
            </a:r>
          </a:p>
          <a:p>
            <a:pPr algn="just"/>
            <a:r>
              <a:rPr lang="kk-KZ" b="1" dirty="0">
                <a:latin typeface="Times New Roman" pitchFamily="18" charset="0"/>
                <a:cs typeface="Times New Roman" pitchFamily="18" charset="0"/>
              </a:rPr>
              <a:t>Орналасқан жері: </a:t>
            </a:r>
            <a:r>
              <a:rPr lang="kk-KZ" dirty="0">
                <a:latin typeface="Times New Roman" pitchFamily="18" charset="0"/>
                <a:cs typeface="Times New Roman" pitchFamily="18" charset="0"/>
              </a:rPr>
              <a:t>Ресей, Мәскеу, Новая Басманная к\і</a:t>
            </a:r>
          </a:p>
          <a:p>
            <a:pPr algn="just"/>
            <a:r>
              <a:rPr lang="kk-KZ" b="1" dirty="0">
                <a:latin typeface="Times New Roman" pitchFamily="18" charset="0"/>
                <a:cs typeface="Times New Roman" pitchFamily="18" charset="0"/>
              </a:rPr>
              <a:t>Директор: </a:t>
            </a:r>
            <a:r>
              <a:rPr lang="kk-KZ" dirty="0">
                <a:latin typeface="Times New Roman" pitchFamily="18" charset="0"/>
                <a:cs typeface="Times New Roman" pitchFamily="18" charset="0"/>
              </a:rPr>
              <a:t>Олег Белозеров</a:t>
            </a:r>
          </a:p>
          <a:p>
            <a:pPr algn="just"/>
            <a:r>
              <a:rPr lang="kk-KZ" b="1" dirty="0">
                <a:latin typeface="Times New Roman" pitchFamily="18" charset="0"/>
                <a:cs typeface="Times New Roman" pitchFamily="18" charset="0"/>
              </a:rPr>
              <a:t>Сала: </a:t>
            </a:r>
            <a:r>
              <a:rPr lang="kk-KZ" dirty="0">
                <a:latin typeface="Times New Roman" pitchFamily="18" charset="0"/>
                <a:cs typeface="Times New Roman" pitchFamily="18" charset="0"/>
              </a:rPr>
              <a:t>Темір жол инфраструктурасы негізіндегі қызмет</a:t>
            </a:r>
          </a:p>
          <a:p>
            <a:pPr algn="just"/>
            <a:r>
              <a:rPr lang="kk-KZ" b="1" dirty="0">
                <a:latin typeface="Times New Roman" pitchFamily="18" charset="0"/>
                <a:cs typeface="Times New Roman" pitchFamily="18" charset="0"/>
              </a:rPr>
              <a:t>Айналым қоры: </a:t>
            </a:r>
            <a:r>
              <a:rPr lang="kk-KZ" dirty="0">
                <a:latin typeface="Times New Roman" pitchFamily="18" charset="0"/>
                <a:cs typeface="Times New Roman" pitchFamily="18" charset="0"/>
              </a:rPr>
              <a:t>2,252трлн рубль</a:t>
            </a:r>
          </a:p>
          <a:p>
            <a:pPr algn="just"/>
            <a:r>
              <a:rPr lang="kk-KZ" b="1" dirty="0">
                <a:latin typeface="Times New Roman" pitchFamily="18" charset="0"/>
                <a:cs typeface="Times New Roman" pitchFamily="18" charset="0"/>
              </a:rPr>
              <a:t>Таза табысы: </a:t>
            </a:r>
            <a:r>
              <a:rPr lang="kk-KZ" dirty="0">
                <a:latin typeface="Times New Roman" pitchFamily="18" charset="0"/>
                <a:cs typeface="Times New Roman" pitchFamily="18" charset="0"/>
              </a:rPr>
              <a:t>35,4 млрд рубль</a:t>
            </a:r>
          </a:p>
          <a:p>
            <a:pPr algn="just"/>
            <a:r>
              <a:rPr lang="kk-KZ" b="1" dirty="0">
                <a:latin typeface="Times New Roman" pitchFamily="18" charset="0"/>
                <a:cs typeface="Times New Roman" pitchFamily="18" charset="0"/>
              </a:rPr>
              <a:t>Персонал саны: </a:t>
            </a:r>
            <a:r>
              <a:rPr lang="kk-KZ" dirty="0">
                <a:latin typeface="Times New Roman" pitchFamily="18" charset="0"/>
                <a:cs typeface="Times New Roman" pitchFamily="18" charset="0"/>
              </a:rPr>
              <a:t>735 мың адам.</a:t>
            </a:r>
          </a:p>
          <a:p>
            <a:pPr algn="just"/>
            <a:endParaRPr lang="ru-RU" dirty="0"/>
          </a:p>
        </p:txBody>
      </p:sp>
      <p:sp>
        <p:nvSpPr>
          <p:cNvPr id="2" name="Заголовок 1"/>
          <p:cNvSpPr>
            <a:spLocks noGrp="1"/>
          </p:cNvSpPr>
          <p:nvPr>
            <p:ph type="title"/>
          </p:nvPr>
        </p:nvSpPr>
        <p:spPr>
          <a:xfrm>
            <a:off x="1214414" y="0"/>
            <a:ext cx="8229600" cy="1143000"/>
          </a:xfrm>
        </p:spPr>
        <p:txBody>
          <a:bodyPr/>
          <a:lstStyle/>
          <a:p>
            <a:r>
              <a:rPr lang="kk-KZ" b="1" dirty="0">
                <a:latin typeface="Times New Roman" pitchFamily="18" charset="0"/>
                <a:cs typeface="Times New Roman" pitchFamily="18" charset="0"/>
              </a:rPr>
              <a:t>“РЖД” жалпы сипаттама</a:t>
            </a:r>
            <a:endParaRPr lang="ru-RU" b="1" dirty="0">
              <a:latin typeface="Times New Roman" pitchFamily="18" charset="0"/>
              <a:cs typeface="Times New Roman" pitchFamily="18" charset="0"/>
            </a:endParaRPr>
          </a:p>
        </p:txBody>
      </p:sp>
      <p:pic>
        <p:nvPicPr>
          <p:cNvPr id="21506" name="Picture 2" descr="Moscow Narkomput X37.jpg"/>
          <p:cNvPicPr>
            <a:picLocks noChangeAspect="1" noChangeArrowheads="1"/>
          </p:cNvPicPr>
          <p:nvPr/>
        </p:nvPicPr>
        <p:blipFill>
          <a:blip r:embed="rId2"/>
          <a:srcRect/>
          <a:stretch>
            <a:fillRect/>
          </a:stretch>
        </p:blipFill>
        <p:spPr bwMode="auto">
          <a:xfrm>
            <a:off x="5857884" y="4929198"/>
            <a:ext cx="2959386" cy="181451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43050"/>
            <a:ext cx="8229600" cy="4681550"/>
          </a:xfrm>
        </p:spPr>
        <p:txBody>
          <a:bodyPr>
            <a:normAutofit lnSpcReduction="10000"/>
          </a:bodyPr>
          <a:lstStyle/>
          <a:p>
            <a:r>
              <a:rPr lang="kk-KZ" dirty="0">
                <a:latin typeface="Times New Roman" pitchFamily="18" charset="0"/>
                <a:cs typeface="Times New Roman" pitchFamily="18" charset="0"/>
              </a:rPr>
              <a:t>Саны: Ресей нарығында-1;</a:t>
            </a:r>
          </a:p>
          <a:p>
            <a:r>
              <a:rPr lang="kk-KZ" dirty="0">
                <a:latin typeface="Times New Roman" pitchFamily="18" charset="0"/>
                <a:cs typeface="Times New Roman" pitchFamily="18" charset="0"/>
              </a:rPr>
              <a:t>Бағаға әсер етуі- толықтай;</a:t>
            </a:r>
          </a:p>
          <a:p>
            <a:r>
              <a:rPr lang="kk-KZ" dirty="0">
                <a:latin typeface="Times New Roman" pitchFamily="18" charset="0"/>
                <a:cs typeface="Times New Roman" pitchFamily="18" charset="0"/>
              </a:rPr>
              <a:t>Нарықтағы тауар- Темір жол инфраструктурасы негізіндегі қызмет (біртекті);</a:t>
            </a:r>
          </a:p>
          <a:p>
            <a:r>
              <a:rPr lang="kk-KZ" dirty="0">
                <a:latin typeface="Times New Roman" pitchFamily="18" charset="0"/>
                <a:cs typeface="Times New Roman" pitchFamily="18" charset="0"/>
              </a:rPr>
              <a:t>Нарықтағы үлесі-93,75</a:t>
            </a:r>
            <a:r>
              <a:rPr lang="ru-RU"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kk-KZ" dirty="0">
                <a:latin typeface="Times New Roman" pitchFamily="18" charset="0"/>
                <a:cs typeface="Times New Roman" pitchFamily="18" charset="0"/>
              </a:rPr>
              <a:t>Монополиялық көрсеткіш:</a:t>
            </a:r>
            <a:endParaRPr lang="en-US" dirty="0">
              <a:latin typeface="Times New Roman" pitchFamily="18" charset="0"/>
              <a:cs typeface="Times New Roman" pitchFamily="18" charset="0"/>
            </a:endParaRPr>
          </a:p>
          <a:p>
            <a:pPr>
              <a:buNone/>
            </a:pPr>
            <a:r>
              <a:rPr lang="ru-RU" dirty="0" err="1">
                <a:latin typeface="Times New Roman" pitchFamily="18" charset="0"/>
                <a:cs typeface="Times New Roman" pitchFamily="18" charset="0"/>
              </a:rPr>
              <a:t>Херфиндаля</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Хиршман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индексі</a:t>
            </a:r>
            <a:r>
              <a:rPr lang="ru-RU" dirty="0">
                <a:latin typeface="Times New Roman" pitchFamily="18" charset="0"/>
                <a:cs typeface="Times New Roman" pitchFamily="18" charset="0"/>
              </a:rPr>
              <a:t> (</a:t>
            </a:r>
            <a:r>
              <a:rPr lang="en-US" dirty="0">
                <a:latin typeface="Times New Roman" pitchFamily="18" charset="0"/>
                <a:cs typeface="Times New Roman" pitchFamily="18" charset="0"/>
              </a:rPr>
              <a:t>HHI</a:t>
            </a:r>
            <a:r>
              <a:rPr lang="kk-KZ" dirty="0">
                <a:latin typeface="Times New Roman" pitchFamily="18" charset="0"/>
                <a:cs typeface="Times New Roman" pitchFamily="18" charset="0"/>
              </a:rPr>
              <a:t>) бойынша:</a:t>
            </a:r>
          </a:p>
          <a:p>
            <a:pPr>
              <a:buNone/>
            </a:pP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S1 = 93,75 %</a:t>
            </a:r>
          </a:p>
          <a:p>
            <a:pPr>
              <a:buNone/>
            </a:pPr>
            <a:r>
              <a:rPr lang="ru-RU" dirty="0">
                <a:latin typeface="Times New Roman" pitchFamily="18" charset="0"/>
                <a:cs typeface="Times New Roman" pitchFamily="18" charset="0"/>
              </a:rPr>
              <a:t> IHH= 8798,062</a:t>
            </a:r>
          </a:p>
          <a:p>
            <a:pPr>
              <a:buNone/>
            </a:pPr>
            <a:r>
              <a:rPr lang="en-US" dirty="0">
                <a:latin typeface="Times New Roman" pitchFamily="18" charset="0"/>
                <a:cs typeface="Times New Roman" pitchFamily="18" charset="0"/>
              </a:rPr>
              <a:t>HHI&gt;1800-</a:t>
            </a:r>
            <a:r>
              <a:rPr lang="kk-KZ" dirty="0">
                <a:latin typeface="Times New Roman" pitchFamily="18" charset="0"/>
                <a:cs typeface="Times New Roman" pitchFamily="18" charset="0"/>
              </a:rPr>
              <a:t>таза монополияланған нарық.</a:t>
            </a:r>
            <a:endParaRPr lang="ru-RU" dirty="0">
              <a:latin typeface="Times New Roman" pitchFamily="18" charset="0"/>
              <a:cs typeface="Times New Roman" pitchFamily="18" charset="0"/>
            </a:endParaRPr>
          </a:p>
          <a:p>
            <a:endParaRPr lang="en-US" dirty="0"/>
          </a:p>
          <a:p>
            <a:endParaRPr lang="en-US" dirty="0"/>
          </a:p>
          <a:p>
            <a:pPr>
              <a:buNone/>
            </a:pPr>
            <a:endParaRPr lang="ru-RU" dirty="0"/>
          </a:p>
          <a:p>
            <a:endParaRPr lang="ru-RU" dirty="0"/>
          </a:p>
          <a:p>
            <a:endParaRPr lang="ru-RU" dirty="0"/>
          </a:p>
          <a:p>
            <a:endParaRPr lang="kk-KZ" dirty="0"/>
          </a:p>
          <a:p>
            <a:endParaRPr lang="ru-RU" dirty="0"/>
          </a:p>
        </p:txBody>
      </p:sp>
      <p:sp>
        <p:nvSpPr>
          <p:cNvPr id="2" name="Заголовок 1"/>
          <p:cNvSpPr>
            <a:spLocks noGrp="1"/>
          </p:cNvSpPr>
          <p:nvPr>
            <p:ph type="title"/>
          </p:nvPr>
        </p:nvSpPr>
        <p:spPr>
          <a:xfrm>
            <a:off x="428596" y="285728"/>
            <a:ext cx="8229600" cy="1143000"/>
          </a:xfrm>
        </p:spPr>
        <p:txBody>
          <a:bodyPr/>
          <a:lstStyle/>
          <a:p>
            <a:r>
              <a:rPr lang="kk-KZ" b="1" dirty="0">
                <a:latin typeface="Times New Roman" pitchFamily="18" charset="0"/>
                <a:cs typeface="Times New Roman" pitchFamily="18" charset="0"/>
              </a:rPr>
              <a:t>Монополияға мысал:</a:t>
            </a:r>
            <a:endParaRPr lang="ru-RU" b="1" dirty="0">
              <a:latin typeface="Times New Roman" pitchFamily="18" charset="0"/>
              <a:cs typeface="Times New Roman" pitchFamily="18" charset="0"/>
            </a:endParaRPr>
          </a:p>
        </p:txBody>
      </p:sp>
      <p:pic>
        <p:nvPicPr>
          <p:cNvPr id="4" name="Picture 2" descr="https://pravo.studio/files/uch_group28/uch_pgroup23/uch_uch654/image/1.jpg"/>
          <p:cNvPicPr>
            <a:picLocks noChangeAspect="1" noChangeArrowheads="1"/>
          </p:cNvPicPr>
          <p:nvPr/>
        </p:nvPicPr>
        <p:blipFill>
          <a:blip r:embed="rId2"/>
          <a:srcRect/>
          <a:stretch>
            <a:fillRect/>
          </a:stretch>
        </p:blipFill>
        <p:spPr bwMode="auto">
          <a:xfrm>
            <a:off x="500034" y="4429132"/>
            <a:ext cx="2000264" cy="322265"/>
          </a:xfrm>
          <a:prstGeom prst="rect">
            <a:avLst/>
          </a:prstGeom>
          <a:noFill/>
        </p:spPr>
      </p:pic>
      <p:pic>
        <p:nvPicPr>
          <p:cNvPr id="6146" name="Picture 2" descr="Картинки по запросу монополия экономика"/>
          <p:cNvPicPr>
            <a:picLocks noChangeAspect="1" noChangeArrowheads="1"/>
          </p:cNvPicPr>
          <p:nvPr/>
        </p:nvPicPr>
        <p:blipFill>
          <a:blip r:embed="rId3"/>
          <a:srcRect/>
          <a:stretch>
            <a:fillRect/>
          </a:stretch>
        </p:blipFill>
        <p:spPr bwMode="auto">
          <a:xfrm>
            <a:off x="6286512" y="4429132"/>
            <a:ext cx="2857488" cy="224925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000240"/>
            <a:ext cx="8229600" cy="4389120"/>
          </a:xfrm>
        </p:spPr>
        <p:txBody>
          <a:bodyPr>
            <a:normAutofit/>
          </a:bodyPr>
          <a:lstStyle/>
          <a:p>
            <a:r>
              <a:rPr lang="kk-KZ" dirty="0">
                <a:latin typeface="Times New Roman" pitchFamily="18" charset="0"/>
                <a:cs typeface="Times New Roman" pitchFamily="18" charset="0"/>
              </a:rPr>
              <a:t>Инновацияға көңіл бөлмеу;</a:t>
            </a:r>
            <a:endParaRPr lang="en-US" dirty="0">
              <a:latin typeface="Times New Roman" pitchFamily="18" charset="0"/>
              <a:cs typeface="Times New Roman" pitchFamily="18" charset="0"/>
            </a:endParaRPr>
          </a:p>
          <a:p>
            <a:r>
              <a:rPr lang="kk-KZ" dirty="0">
                <a:latin typeface="Times New Roman" pitchFamily="18" charset="0"/>
                <a:cs typeface="Times New Roman" pitchFamily="18" charset="0"/>
              </a:rPr>
              <a:t>Жұмысшылардың жалақысының төмендігі;</a:t>
            </a:r>
          </a:p>
          <a:p>
            <a:r>
              <a:rPr lang="kk-KZ" dirty="0">
                <a:latin typeface="Times New Roman" pitchFamily="18" charset="0"/>
                <a:cs typeface="Times New Roman" pitchFamily="18" charset="0"/>
              </a:rPr>
              <a:t>Тексеріс пен қағазбастылықтың көп болуы;</a:t>
            </a:r>
          </a:p>
          <a:p>
            <a:r>
              <a:rPr lang="kk-KZ" dirty="0">
                <a:latin typeface="Times New Roman" pitchFamily="18" charset="0"/>
                <a:cs typeface="Times New Roman" pitchFamily="18" charset="0"/>
              </a:rPr>
              <a:t>Рейстердің кешігуі немесе мүлдем алынып тасталынуы;</a:t>
            </a:r>
          </a:p>
          <a:p>
            <a:r>
              <a:rPr lang="kk-KZ" dirty="0">
                <a:latin typeface="Times New Roman" pitchFamily="18" charset="0"/>
                <a:cs typeface="Times New Roman" pitchFamily="18" charset="0"/>
              </a:rPr>
              <a:t>Цифровизация деңгейінің төмендігі;</a:t>
            </a:r>
          </a:p>
          <a:p>
            <a:r>
              <a:rPr lang="kk-KZ" dirty="0">
                <a:latin typeface="Times New Roman" pitchFamily="18" charset="0"/>
                <a:cs typeface="Times New Roman" pitchFamily="18" charset="0"/>
              </a:rPr>
              <a:t>Персоналдың жетіспеушілігі (Бастықтар санының көптігі, ал электрик, монтер, сантехник, т.б персоналдың аздығы);</a:t>
            </a:r>
          </a:p>
          <a:p>
            <a:r>
              <a:rPr lang="kk-KZ" dirty="0">
                <a:latin typeface="Times New Roman" pitchFamily="18" charset="0"/>
                <a:cs typeface="Times New Roman" pitchFamily="18" charset="0"/>
              </a:rPr>
              <a:t>Нарықта жалғыз монополия болғандықтан қоғамның тәуелділігі;</a:t>
            </a:r>
          </a:p>
          <a:p>
            <a:r>
              <a:rPr lang="kk-KZ" dirty="0">
                <a:latin typeface="Times New Roman" pitchFamily="18" charset="0"/>
                <a:cs typeface="Times New Roman" pitchFamily="18" charset="0"/>
              </a:rPr>
              <a:t> Авариялардың жиі орын алуы.</a:t>
            </a:r>
          </a:p>
          <a:p>
            <a:endParaRPr lang="en-US" dirty="0"/>
          </a:p>
          <a:p>
            <a:endParaRPr lang="kk-KZ" dirty="0"/>
          </a:p>
          <a:p>
            <a:endParaRPr lang="ru-RU" dirty="0"/>
          </a:p>
        </p:txBody>
      </p:sp>
      <p:sp>
        <p:nvSpPr>
          <p:cNvPr id="2" name="Заголовок 1"/>
          <p:cNvSpPr>
            <a:spLocks noGrp="1"/>
          </p:cNvSpPr>
          <p:nvPr>
            <p:ph type="title"/>
          </p:nvPr>
        </p:nvSpPr>
        <p:spPr>
          <a:xfrm>
            <a:off x="-1137320" y="836712"/>
            <a:ext cx="8229600" cy="1143000"/>
          </a:xfrm>
        </p:spPr>
        <p:txBody>
          <a:bodyPr>
            <a:normAutofit fontScale="90000"/>
          </a:bodyPr>
          <a:lstStyle/>
          <a:p>
            <a:r>
              <a:rPr lang="kk-KZ" b="1" dirty="0">
                <a:latin typeface="Times New Roman" pitchFamily="18" charset="0"/>
                <a:cs typeface="Times New Roman" pitchFamily="18" charset="0"/>
              </a:rPr>
              <a:t>“РЖД”-ның қоғамдық </a:t>
            </a:r>
            <a:br>
              <a:rPr lang="kk-KZ" b="1" dirty="0">
                <a:latin typeface="Times New Roman" pitchFamily="18" charset="0"/>
                <a:cs typeface="Times New Roman" pitchFamily="18" charset="0"/>
              </a:rPr>
            </a:br>
            <a:r>
              <a:rPr lang="kk-KZ" b="1" dirty="0">
                <a:latin typeface="Times New Roman" pitchFamily="18" charset="0"/>
                <a:cs typeface="Times New Roman" pitchFamily="18" charset="0"/>
              </a:rPr>
              <a:t>        шығындары:</a:t>
            </a:r>
            <a:br>
              <a:rPr lang="kk-KZ" dirty="0"/>
            </a:br>
            <a:endParaRPr lang="ru-RU" dirty="0"/>
          </a:p>
        </p:txBody>
      </p:sp>
      <p:pic>
        <p:nvPicPr>
          <p:cNvPr id="5122" name="Picture 2" descr="Картинки по запросу минусы"/>
          <p:cNvPicPr>
            <a:picLocks noChangeAspect="1" noChangeArrowheads="1"/>
          </p:cNvPicPr>
          <p:nvPr/>
        </p:nvPicPr>
        <p:blipFill>
          <a:blip r:embed="rId2"/>
          <a:srcRect/>
          <a:stretch>
            <a:fillRect/>
          </a:stretch>
        </p:blipFill>
        <p:spPr bwMode="auto">
          <a:xfrm>
            <a:off x="6623232" y="278004"/>
            <a:ext cx="2428892" cy="244407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Содержимое 10" descr="nedostatki-rzd-4364a1772c.png"/>
          <p:cNvPicPr>
            <a:picLocks noGrp="1" noChangeAspect="1"/>
          </p:cNvPicPr>
          <p:nvPr>
            <p:ph idx="1"/>
          </p:nvPr>
        </p:nvPicPr>
        <p:blipFill>
          <a:blip r:embed="rId2"/>
          <a:stretch>
            <a:fillRect/>
          </a:stretch>
        </p:blipFill>
        <p:spPr>
          <a:xfrm>
            <a:off x="785786" y="1831060"/>
            <a:ext cx="7818662" cy="4838300"/>
          </a:xfrm>
        </p:spPr>
      </p:pic>
      <p:sp>
        <p:nvSpPr>
          <p:cNvPr id="2" name="Заголовок 1"/>
          <p:cNvSpPr>
            <a:spLocks noGrp="1"/>
          </p:cNvSpPr>
          <p:nvPr>
            <p:ph type="title"/>
          </p:nvPr>
        </p:nvSpPr>
        <p:spPr>
          <a:xfrm>
            <a:off x="357126" y="357166"/>
            <a:ext cx="8786874" cy="1143000"/>
          </a:xfrm>
        </p:spPr>
        <p:txBody>
          <a:bodyPr>
            <a:noAutofit/>
          </a:bodyPr>
          <a:lstStyle/>
          <a:p>
            <a:pPr algn="ctr"/>
            <a:r>
              <a:rPr lang="kk-KZ" sz="3200" dirty="0"/>
              <a:t>Сауалнама нәтижесі(клиенттерге тигізілген зардап):</a:t>
            </a:r>
            <a:endParaRPr lang="ru-RU" sz="3200" dirty="0"/>
          </a:p>
        </p:txBody>
      </p:sp>
      <p:sp>
        <p:nvSpPr>
          <p:cNvPr id="8" name="Прямоугольник 7"/>
          <p:cNvSpPr/>
          <p:nvPr/>
        </p:nvSpPr>
        <p:spPr>
          <a:xfrm>
            <a:off x="785786" y="1857364"/>
            <a:ext cx="64294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143116"/>
            <a:ext cx="5900750" cy="4389120"/>
          </a:xfrm>
        </p:spPr>
        <p:txBody>
          <a:bodyPr>
            <a:normAutofit/>
          </a:bodyPr>
          <a:lstStyle/>
          <a:p>
            <a:r>
              <a:rPr lang="kk-KZ" dirty="0">
                <a:latin typeface="Times New Roman" pitchFamily="18" charset="0"/>
                <a:cs typeface="Times New Roman" pitchFamily="18" charset="0"/>
              </a:rPr>
              <a:t>Монополияға қарсы саясатты ұсынатын және оны қадағалайтын-”ФАС” органы;</a:t>
            </a:r>
          </a:p>
          <a:p>
            <a:r>
              <a:rPr lang="kk-KZ" dirty="0">
                <a:latin typeface="Times New Roman" pitchFamily="18" charset="0"/>
                <a:cs typeface="Times New Roman" pitchFamily="18" charset="0"/>
              </a:rPr>
              <a:t>“РЖД”-ға Ресейдің “Федеральная Антимонополная Служба” тарапынан көптеген іс қозғалған болатын. Олар бірқатар заңдарға суйене отырып орындалған. </a:t>
            </a:r>
          </a:p>
          <a:p>
            <a:pPr>
              <a:buNone/>
            </a:pPr>
            <a:endParaRPr lang="ru-RU" dirty="0"/>
          </a:p>
        </p:txBody>
      </p:sp>
      <p:sp>
        <p:nvSpPr>
          <p:cNvPr id="2" name="Заголовок 1"/>
          <p:cNvSpPr>
            <a:spLocks noGrp="1"/>
          </p:cNvSpPr>
          <p:nvPr>
            <p:ph type="title"/>
          </p:nvPr>
        </p:nvSpPr>
        <p:spPr>
          <a:xfrm>
            <a:off x="155575" y="692696"/>
            <a:ext cx="8229600" cy="1143000"/>
          </a:xfrm>
        </p:spPr>
        <p:txBody>
          <a:bodyPr>
            <a:normAutofit fontScale="90000"/>
          </a:bodyPr>
          <a:lstStyle/>
          <a:p>
            <a:pPr algn="ctr"/>
            <a:r>
              <a:rPr lang="kk-KZ" b="1" dirty="0">
                <a:latin typeface="Times New Roman" pitchFamily="18" charset="0"/>
                <a:cs typeface="Times New Roman" pitchFamily="18" charset="0"/>
              </a:rPr>
              <a:t>Мемлекеттің монополияға қарсы саясаты</a:t>
            </a:r>
            <a:endParaRPr lang="ru-RU" b="1" dirty="0">
              <a:latin typeface="Times New Roman" pitchFamily="18" charset="0"/>
              <a:cs typeface="Times New Roman" pitchFamily="18" charset="0"/>
            </a:endParaRPr>
          </a:p>
        </p:txBody>
      </p:sp>
      <p:sp>
        <p:nvSpPr>
          <p:cNvPr id="3074" name="AutoShape 2" descr="https://s0.rbk.ru/v6_top_pics/resized/1180xH/media/img/4/78/754598639431784.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76" name="Picture 4" descr="https://s0.rbk.ru/v6_top_pics/resized/1180xH/media/img/4/78/754598639431784.gif"/>
          <p:cNvPicPr>
            <a:picLocks noChangeAspect="1" noChangeArrowheads="1"/>
          </p:cNvPicPr>
          <p:nvPr/>
        </p:nvPicPr>
        <p:blipFill>
          <a:blip r:embed="rId2"/>
          <a:srcRect/>
          <a:stretch>
            <a:fillRect/>
          </a:stretch>
        </p:blipFill>
        <p:spPr bwMode="auto">
          <a:xfrm>
            <a:off x="6229398" y="3933056"/>
            <a:ext cx="2595564" cy="235745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1643050"/>
          <a:ext cx="8229600"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428596" y="428604"/>
            <a:ext cx="8229600" cy="1143000"/>
          </a:xfrm>
        </p:spPr>
        <p:txBody>
          <a:bodyPr>
            <a:normAutofit fontScale="90000"/>
          </a:bodyPr>
          <a:lstStyle/>
          <a:p>
            <a:pPr algn="ctr"/>
            <a:r>
              <a:rPr lang="kk-KZ" b="1" dirty="0">
                <a:latin typeface="Times New Roman" pitchFamily="18" charset="0"/>
                <a:cs typeface="Times New Roman" pitchFamily="18" charset="0"/>
              </a:rPr>
              <a:t>“РЖД”тарапынан болған заң бұзушылықтар:</a:t>
            </a:r>
            <a:endParaRPr lang="ru-RU"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p:txBody>
          <a:bodyPr>
            <a:normAutofit fontScale="90000"/>
          </a:bodyPr>
          <a:lstStyle/>
          <a:p>
            <a:pPr algn="ctr"/>
            <a:r>
              <a:rPr lang="kk-KZ" b="1" dirty="0">
                <a:latin typeface="Times New Roman" pitchFamily="18" charset="0"/>
                <a:cs typeface="Times New Roman" pitchFamily="18" charset="0"/>
              </a:rPr>
              <a:t>“ФАС” тарапынан қолданылған санкциялар:</a:t>
            </a:r>
            <a:endParaRPr lang="ru-RU"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193</TotalTime>
  <Words>621</Words>
  <Application>Microsoft Office PowerPoint</Application>
  <PresentationFormat>Экран (4:3)</PresentationFormat>
  <Paragraphs>77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Волна</vt:lpstr>
      <vt:lpstr>«РЖД» монополиясына талдау </vt:lpstr>
      <vt:lpstr>Жоспар</vt:lpstr>
      <vt:lpstr>“РЖД” жалпы сипаттама</vt:lpstr>
      <vt:lpstr>Монополияға мысал:</vt:lpstr>
      <vt:lpstr>“РЖД”-ның қоғамдық          шығындары: </vt:lpstr>
      <vt:lpstr>Сауалнама нәтижесі(клиенттерге тигізілген зардап):</vt:lpstr>
      <vt:lpstr>Мемлекеттің монополияға қарсы саясаты</vt:lpstr>
      <vt:lpstr>“РЖД”тарапынан болған заң бұзушылықтар:</vt:lpstr>
      <vt:lpstr>“ФАС” тарапынан қолданылған санкциялар:</vt:lpstr>
      <vt:lpstr>Қорытынды</vt:lpstr>
      <vt:lpstr>Пайдаланылған әдебиеттер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«РЭД» монополиясына талдау</dc:title>
  <dc:creator>Zero01</dc:creator>
  <cp:lastModifiedBy>Moldir zh.</cp:lastModifiedBy>
  <cp:revision>33</cp:revision>
  <dcterms:created xsi:type="dcterms:W3CDTF">2019-10-17T08:53:50Z</dcterms:created>
  <dcterms:modified xsi:type="dcterms:W3CDTF">2020-04-04T16:22:55Z</dcterms:modified>
</cp:coreProperties>
</file>